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5" r:id="rId1"/>
  </p:sldMasterIdLst>
  <p:notesMasterIdLst>
    <p:notesMasterId r:id="rId24"/>
  </p:notesMasterIdLst>
  <p:sldIdLst>
    <p:sldId id="259" r:id="rId2"/>
    <p:sldId id="257" r:id="rId3"/>
    <p:sldId id="260" r:id="rId4"/>
    <p:sldId id="261" r:id="rId5"/>
    <p:sldId id="262" r:id="rId6"/>
    <p:sldId id="263" r:id="rId7"/>
    <p:sldId id="264" r:id="rId8"/>
    <p:sldId id="265" r:id="rId9"/>
    <p:sldId id="267" r:id="rId10"/>
    <p:sldId id="268" r:id="rId11"/>
    <p:sldId id="270" r:id="rId12"/>
    <p:sldId id="271" r:id="rId13"/>
    <p:sldId id="269" r:id="rId14"/>
    <p:sldId id="272" r:id="rId15"/>
    <p:sldId id="273" r:id="rId16"/>
    <p:sldId id="274" r:id="rId17"/>
    <p:sldId id="275" r:id="rId18"/>
    <p:sldId id="276" r:id="rId19"/>
    <p:sldId id="277" r:id="rId20"/>
    <p:sldId id="278" r:id="rId21"/>
    <p:sldId id="279" r:id="rId22"/>
    <p:sldId id="28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D9D9D9"/>
    <a:srgbClr val="0E2490"/>
    <a:srgbClr val="F1B713"/>
    <a:srgbClr val="73E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96" autoAdjust="0"/>
  </p:normalViewPr>
  <p:slideViewPr>
    <p:cSldViewPr snapToGrid="0">
      <p:cViewPr>
        <p:scale>
          <a:sx n="100" d="100"/>
          <a:sy n="100" d="100"/>
        </p:scale>
        <p:origin x="954"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sv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svg>
</file>

<file path=ppt/media/image50.png>
</file>

<file path=ppt/media/image51.svg>
</file>

<file path=ppt/media/image52.png>
</file>

<file path=ppt/media/image53.svg>
</file>

<file path=ppt/media/image54.png>
</file>

<file path=ppt/media/image55.png>
</file>

<file path=ppt/media/image56.png>
</file>

<file path=ppt/media/image57.svg>
</file>

<file path=ppt/media/image58.png>
</file>

<file path=ppt/media/image59.svg>
</file>

<file path=ppt/media/image6.png>
</file>

<file path=ppt/media/image60.png>
</file>

<file path=ppt/media/image61.pn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sv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82.png>
</file>

<file path=ppt/media/image83.svg>
</file>

<file path=ppt/media/image84.png>
</file>

<file path=ppt/media/image85.svg>
</file>

<file path=ppt/media/image86.png>
</file>

<file path=ppt/media/image87.svg>
</file>

<file path=ppt/media/image88.png>
</file>

<file path=ppt/media/image89.sv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853220-1FA3-4C66-9445-E08D6634CE3E}" type="datetimeFigureOut">
              <a:rPr lang="en-US" smtClean="0"/>
              <a:t>1/11/2020</a:t>
            </a:fld>
            <a:endParaRPr lang="en-U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1D0210-961D-4566-8710-631071D4FDA4}" type="slidenum">
              <a:rPr lang="en-US" smtClean="0"/>
              <a:t>‹#›</a:t>
            </a:fld>
            <a:endParaRPr lang="en-US" dirty="0"/>
          </a:p>
        </p:txBody>
      </p:sp>
    </p:spTree>
    <p:extLst>
      <p:ext uri="{BB962C8B-B14F-4D97-AF65-F5344CB8AC3E}">
        <p14:creationId xmlns:p14="http://schemas.microsoft.com/office/powerpoint/2010/main" val="18477122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4</a:t>
            </a:fld>
            <a:endParaRPr lang="en-US" dirty="0"/>
          </a:p>
        </p:txBody>
      </p:sp>
    </p:spTree>
    <p:extLst>
      <p:ext uri="{BB962C8B-B14F-4D97-AF65-F5344CB8AC3E}">
        <p14:creationId xmlns:p14="http://schemas.microsoft.com/office/powerpoint/2010/main" val="790308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13</a:t>
            </a:fld>
            <a:endParaRPr lang="en-US" dirty="0"/>
          </a:p>
        </p:txBody>
      </p:sp>
    </p:spTree>
    <p:extLst>
      <p:ext uri="{BB962C8B-B14F-4D97-AF65-F5344CB8AC3E}">
        <p14:creationId xmlns:p14="http://schemas.microsoft.com/office/powerpoint/2010/main" val="36162147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14</a:t>
            </a:fld>
            <a:endParaRPr lang="en-US" dirty="0"/>
          </a:p>
        </p:txBody>
      </p:sp>
    </p:spTree>
    <p:extLst>
      <p:ext uri="{BB962C8B-B14F-4D97-AF65-F5344CB8AC3E}">
        <p14:creationId xmlns:p14="http://schemas.microsoft.com/office/powerpoint/2010/main" val="35127618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15</a:t>
            </a:fld>
            <a:endParaRPr lang="en-US" dirty="0"/>
          </a:p>
        </p:txBody>
      </p:sp>
    </p:spTree>
    <p:extLst>
      <p:ext uri="{BB962C8B-B14F-4D97-AF65-F5344CB8AC3E}">
        <p14:creationId xmlns:p14="http://schemas.microsoft.com/office/powerpoint/2010/main" val="32721193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16</a:t>
            </a:fld>
            <a:endParaRPr lang="en-US" dirty="0"/>
          </a:p>
        </p:txBody>
      </p:sp>
    </p:spTree>
    <p:extLst>
      <p:ext uri="{BB962C8B-B14F-4D97-AF65-F5344CB8AC3E}">
        <p14:creationId xmlns:p14="http://schemas.microsoft.com/office/powerpoint/2010/main" val="3916854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17</a:t>
            </a:fld>
            <a:endParaRPr lang="en-US" dirty="0"/>
          </a:p>
        </p:txBody>
      </p:sp>
    </p:spTree>
    <p:extLst>
      <p:ext uri="{BB962C8B-B14F-4D97-AF65-F5344CB8AC3E}">
        <p14:creationId xmlns:p14="http://schemas.microsoft.com/office/powerpoint/2010/main" val="446976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18</a:t>
            </a:fld>
            <a:endParaRPr lang="en-US" dirty="0"/>
          </a:p>
        </p:txBody>
      </p:sp>
    </p:spTree>
    <p:extLst>
      <p:ext uri="{BB962C8B-B14F-4D97-AF65-F5344CB8AC3E}">
        <p14:creationId xmlns:p14="http://schemas.microsoft.com/office/powerpoint/2010/main" val="6815292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19</a:t>
            </a:fld>
            <a:endParaRPr lang="en-US" dirty="0"/>
          </a:p>
        </p:txBody>
      </p:sp>
    </p:spTree>
    <p:extLst>
      <p:ext uri="{BB962C8B-B14F-4D97-AF65-F5344CB8AC3E}">
        <p14:creationId xmlns:p14="http://schemas.microsoft.com/office/powerpoint/2010/main" val="22387263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20</a:t>
            </a:fld>
            <a:endParaRPr lang="en-US" dirty="0"/>
          </a:p>
        </p:txBody>
      </p:sp>
    </p:spTree>
    <p:extLst>
      <p:ext uri="{BB962C8B-B14F-4D97-AF65-F5344CB8AC3E}">
        <p14:creationId xmlns:p14="http://schemas.microsoft.com/office/powerpoint/2010/main" val="39410805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21</a:t>
            </a:fld>
            <a:endParaRPr lang="en-US" dirty="0"/>
          </a:p>
        </p:txBody>
      </p:sp>
    </p:spTree>
    <p:extLst>
      <p:ext uri="{BB962C8B-B14F-4D97-AF65-F5344CB8AC3E}">
        <p14:creationId xmlns:p14="http://schemas.microsoft.com/office/powerpoint/2010/main" val="5580036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22</a:t>
            </a:fld>
            <a:endParaRPr lang="en-US" dirty="0"/>
          </a:p>
        </p:txBody>
      </p:sp>
    </p:spTree>
    <p:extLst>
      <p:ext uri="{BB962C8B-B14F-4D97-AF65-F5344CB8AC3E}">
        <p14:creationId xmlns:p14="http://schemas.microsoft.com/office/powerpoint/2010/main" val="4128514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5</a:t>
            </a:fld>
            <a:endParaRPr lang="en-US" dirty="0"/>
          </a:p>
        </p:txBody>
      </p:sp>
    </p:spTree>
    <p:extLst>
      <p:ext uri="{BB962C8B-B14F-4D97-AF65-F5344CB8AC3E}">
        <p14:creationId xmlns:p14="http://schemas.microsoft.com/office/powerpoint/2010/main" val="906216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6</a:t>
            </a:fld>
            <a:endParaRPr lang="en-US" dirty="0"/>
          </a:p>
        </p:txBody>
      </p:sp>
    </p:spTree>
    <p:extLst>
      <p:ext uri="{BB962C8B-B14F-4D97-AF65-F5344CB8AC3E}">
        <p14:creationId xmlns:p14="http://schemas.microsoft.com/office/powerpoint/2010/main" val="1657010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7</a:t>
            </a:fld>
            <a:endParaRPr lang="en-US" dirty="0"/>
          </a:p>
        </p:txBody>
      </p:sp>
    </p:spTree>
    <p:extLst>
      <p:ext uri="{BB962C8B-B14F-4D97-AF65-F5344CB8AC3E}">
        <p14:creationId xmlns:p14="http://schemas.microsoft.com/office/powerpoint/2010/main" val="617580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8</a:t>
            </a:fld>
            <a:endParaRPr lang="en-US" dirty="0"/>
          </a:p>
        </p:txBody>
      </p:sp>
    </p:spTree>
    <p:extLst>
      <p:ext uri="{BB962C8B-B14F-4D97-AF65-F5344CB8AC3E}">
        <p14:creationId xmlns:p14="http://schemas.microsoft.com/office/powerpoint/2010/main" val="71397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9</a:t>
            </a:fld>
            <a:endParaRPr lang="en-US" dirty="0"/>
          </a:p>
        </p:txBody>
      </p:sp>
    </p:spTree>
    <p:extLst>
      <p:ext uri="{BB962C8B-B14F-4D97-AF65-F5344CB8AC3E}">
        <p14:creationId xmlns:p14="http://schemas.microsoft.com/office/powerpoint/2010/main" val="24784536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10</a:t>
            </a:fld>
            <a:endParaRPr lang="en-US" dirty="0"/>
          </a:p>
        </p:txBody>
      </p:sp>
    </p:spTree>
    <p:extLst>
      <p:ext uri="{BB962C8B-B14F-4D97-AF65-F5344CB8AC3E}">
        <p14:creationId xmlns:p14="http://schemas.microsoft.com/office/powerpoint/2010/main" val="23847350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11</a:t>
            </a:fld>
            <a:endParaRPr lang="en-US" dirty="0"/>
          </a:p>
        </p:txBody>
      </p:sp>
    </p:spTree>
    <p:extLst>
      <p:ext uri="{BB962C8B-B14F-4D97-AF65-F5344CB8AC3E}">
        <p14:creationId xmlns:p14="http://schemas.microsoft.com/office/powerpoint/2010/main" val="19654831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fld id="{351D0210-961D-4566-8710-631071D4FDA4}" type="slidenum">
              <a:rPr lang="en-US" smtClean="0"/>
              <a:t>12</a:t>
            </a:fld>
            <a:endParaRPr lang="en-US" dirty="0"/>
          </a:p>
        </p:txBody>
      </p:sp>
    </p:spTree>
    <p:extLst>
      <p:ext uri="{BB962C8B-B14F-4D97-AF65-F5344CB8AC3E}">
        <p14:creationId xmlns:p14="http://schemas.microsoft.com/office/powerpoint/2010/main" val="207168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3963915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2469421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1338673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2062565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2569156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81423380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404472880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3190534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34754946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3163213570"/>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C8E25A-90E4-490F-A1F1-82376C0D3495}" type="datetimeFigureOut">
              <a:rPr lang="en-GB" smtClean="0"/>
              <a:t>11/01/2020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33977A1C-809F-48D8-89BB-4FD057B6465A}" type="slidenum">
              <a:rPr lang="en-GB" smtClean="0"/>
              <a:t>‹#›</a:t>
            </a:fld>
            <a:endParaRPr lang="en-GB" dirty="0"/>
          </a:p>
        </p:txBody>
      </p:sp>
    </p:spTree>
    <p:extLst>
      <p:ext uri="{BB962C8B-B14F-4D97-AF65-F5344CB8AC3E}">
        <p14:creationId xmlns:p14="http://schemas.microsoft.com/office/powerpoint/2010/main" val="3343472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C8E25A-90E4-490F-A1F1-82376C0D3495}" type="datetimeFigureOut">
              <a:rPr lang="en-GB" smtClean="0"/>
              <a:t>11/01/2020</a:t>
            </a:fld>
            <a:endParaRPr lang="en-GB"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977A1C-809F-48D8-89BB-4FD057B6465A}" type="slidenum">
              <a:rPr lang="en-GB" smtClean="0"/>
              <a:t>‹#›</a:t>
            </a:fld>
            <a:endParaRPr lang="en-GB" dirty="0"/>
          </a:p>
        </p:txBody>
      </p:sp>
    </p:spTree>
    <p:extLst>
      <p:ext uri="{BB962C8B-B14F-4D97-AF65-F5344CB8AC3E}">
        <p14:creationId xmlns:p14="http://schemas.microsoft.com/office/powerpoint/2010/main" val="4087384526"/>
      </p:ext>
    </p:extLst>
  </p:cSld>
  <p:clrMap bg1="lt1" tx1="dk1" bg2="lt2" tx2="dk2" accent1="accent1" accent2="accent2" accent3="accent3" accent4="accent4" accent5="accent5" accent6="accent6" hlink="hlink" folHlink="folHlink"/>
  <p:sldLayoutIdLst>
    <p:sldLayoutId id="2147483846"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2.png"/><Relationship Id="rId7" Type="http://schemas.openxmlformats.org/officeDocument/2006/relationships/image" Target="../media/image45.sv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1.jpg"/><Relationship Id="rId4" Type="http://schemas.openxmlformats.org/officeDocument/2006/relationships/image" Target="../media/image43.svg"/><Relationship Id="rId9" Type="http://schemas.openxmlformats.org/officeDocument/2006/relationships/image" Target="../media/image47.svg"/></Relationships>
</file>

<file path=ppt/slides/_rels/slide11.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8.png"/><Relationship Id="rId7" Type="http://schemas.openxmlformats.org/officeDocument/2006/relationships/image" Target="../media/image51.sv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1.jpg"/><Relationship Id="rId4" Type="http://schemas.openxmlformats.org/officeDocument/2006/relationships/image" Target="../media/image49.svg"/><Relationship Id="rId9" Type="http://schemas.openxmlformats.org/officeDocument/2006/relationships/image" Target="../media/image53.svg"/></Relationships>
</file>

<file path=ppt/slides/_rels/slide12.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63.svg"/><Relationship Id="rId3" Type="http://schemas.openxmlformats.org/officeDocument/2006/relationships/image" Target="../media/image1.jpg"/><Relationship Id="rId7" Type="http://schemas.openxmlformats.org/officeDocument/2006/relationships/image" Target="../media/image57.svg"/><Relationship Id="rId12" Type="http://schemas.openxmlformats.org/officeDocument/2006/relationships/image" Target="../media/image6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56.png"/><Relationship Id="rId11" Type="http://schemas.openxmlformats.org/officeDocument/2006/relationships/image" Target="../media/image61.png"/><Relationship Id="rId5" Type="http://schemas.openxmlformats.org/officeDocument/2006/relationships/image" Target="../media/image55.png"/><Relationship Id="rId10" Type="http://schemas.openxmlformats.org/officeDocument/2006/relationships/image" Target="../media/image60.png"/><Relationship Id="rId4" Type="http://schemas.openxmlformats.org/officeDocument/2006/relationships/image" Target="../media/image54.png"/><Relationship Id="rId9" Type="http://schemas.openxmlformats.org/officeDocument/2006/relationships/image" Target="../media/image59.svg"/></Relationships>
</file>

<file path=ppt/slides/_rels/slide13.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1.jpg"/><Relationship Id="rId7" Type="http://schemas.openxmlformats.org/officeDocument/2006/relationships/image" Target="../media/image65.sv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17.svg"/><Relationship Id="rId4" Type="http://schemas.openxmlformats.org/officeDocument/2006/relationships/image" Target="../media/image16.png"/><Relationship Id="rId9" Type="http://schemas.openxmlformats.org/officeDocument/2006/relationships/image" Target="../media/image67.svg"/></Relationships>
</file>

<file path=ppt/slides/_rels/slide14.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image" Target="../media/image30.png"/><Relationship Id="rId7" Type="http://schemas.openxmlformats.org/officeDocument/2006/relationships/image" Target="../media/image33.sv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1.jpg"/><Relationship Id="rId4" Type="http://schemas.openxmlformats.org/officeDocument/2006/relationships/image" Target="../media/image31.svg"/><Relationship Id="rId9" Type="http://schemas.openxmlformats.org/officeDocument/2006/relationships/image" Target="../media/image69.sv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73.sv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72.png"/><Relationship Id="rId5" Type="http://schemas.openxmlformats.org/officeDocument/2006/relationships/image" Target="../media/image71.svg"/><Relationship Id="rId4" Type="http://schemas.openxmlformats.org/officeDocument/2006/relationships/image" Target="../media/image70.png"/></Relationships>
</file>

<file path=ppt/slides/_rels/slide16.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1.jpg"/><Relationship Id="rId7" Type="http://schemas.openxmlformats.org/officeDocument/2006/relationships/image" Target="../media/image77.sv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76.png"/><Relationship Id="rId11" Type="http://schemas.openxmlformats.org/officeDocument/2006/relationships/image" Target="../media/image81.svg"/><Relationship Id="rId5" Type="http://schemas.openxmlformats.org/officeDocument/2006/relationships/image" Target="../media/image75.sv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sv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83.svg"/><Relationship Id="rId4" Type="http://schemas.openxmlformats.org/officeDocument/2006/relationships/image" Target="../media/image82.png"/></Relationships>
</file>

<file path=ppt/slides/_rels/slide18.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15.svg"/><Relationship Id="rId3" Type="http://schemas.openxmlformats.org/officeDocument/2006/relationships/image" Target="../media/image1.jpg"/><Relationship Id="rId7" Type="http://schemas.openxmlformats.org/officeDocument/2006/relationships/image" Target="../media/image77.svg"/><Relationship Id="rId12"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76.png"/><Relationship Id="rId11" Type="http://schemas.openxmlformats.org/officeDocument/2006/relationships/image" Target="../media/image81.svg"/><Relationship Id="rId5" Type="http://schemas.openxmlformats.org/officeDocument/2006/relationships/image" Target="../media/image75.sv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sv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9.svg"/><Relationship Id="rId4" Type="http://schemas.openxmlformats.org/officeDocument/2006/relationships/image" Target="../media/image48.png"/></Relationships>
</file>

<file path=ppt/slides/_rels/slide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5.svg"/><Relationship Id="rId7"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jpg"/></Relationships>
</file>

<file path=ppt/slides/_rels/slide20.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image" Target="../media/image85.svg"/></Relationships>
</file>

<file path=ppt/slides/_rels/slide21.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image" Target="../media/image87.sv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89.svg"/><Relationship Id="rId4" Type="http://schemas.openxmlformats.org/officeDocument/2006/relationships/image" Target="../media/image88.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2.png"/><Relationship Id="rId7"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 Id="rId9" Type="http://schemas.openxmlformats.org/officeDocument/2006/relationships/image" Target="../media/image17.sv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image" Target="../media/image19.svg"/></Relationships>
</file>

<file path=ppt/slides/_rels/slide6.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3" Type="http://schemas.openxmlformats.org/officeDocument/2006/relationships/image" Target="../media/image20.png"/><Relationship Id="rId7" Type="http://schemas.openxmlformats.org/officeDocument/2006/relationships/image" Target="../media/image23.png"/><Relationship Id="rId12" Type="http://schemas.openxmlformats.org/officeDocument/2006/relationships/image" Target="../media/image28.sv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1.jpg"/><Relationship Id="rId10" Type="http://schemas.openxmlformats.org/officeDocument/2006/relationships/image" Target="../media/image26.svg"/><Relationship Id="rId4" Type="http://schemas.openxmlformats.org/officeDocument/2006/relationships/image" Target="../media/image21.svg"/><Relationship Id="rId9" Type="http://schemas.openxmlformats.org/officeDocument/2006/relationships/image" Target="../media/image25.png"/></Relationships>
</file>

<file path=ppt/slides/_rels/slide7.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12.png"/><Relationship Id="rId7"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13.svg"/><Relationship Id="rId9" Type="http://schemas.openxmlformats.org/officeDocument/2006/relationships/image" Target="../media/image1.jpg"/></Relationships>
</file>

<file path=ppt/slides/_rels/slide8.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4.png"/><Relationship Id="rId7" Type="http://schemas.openxmlformats.org/officeDocument/2006/relationships/image" Target="../media/image37.sv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1.jpg"/><Relationship Id="rId4" Type="http://schemas.openxmlformats.org/officeDocument/2006/relationships/image" Target="../media/image35.svg"/><Relationship Id="rId9" Type="http://schemas.openxmlformats.org/officeDocument/2006/relationships/image" Target="../media/image39.sv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41.sv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15.sv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540E-86D2-4910-9CF9-6CC499D1F098}"/>
              </a:ext>
            </a:extLst>
          </p:cNvPr>
          <p:cNvSpPr>
            <a:spLocks noGrp="1"/>
          </p:cNvSpPr>
          <p:nvPr>
            <p:ph type="ctrTitle" idx="4294967295"/>
          </p:nvPr>
        </p:nvSpPr>
        <p:spPr>
          <a:xfrm>
            <a:off x="2257777" y="1407021"/>
            <a:ext cx="9166901" cy="2010746"/>
          </a:xfrm>
          <a:solidFill>
            <a:schemeClr val="tx1">
              <a:lumMod val="95000"/>
              <a:lumOff val="5000"/>
            </a:schemeClr>
          </a:solidFill>
        </p:spPr>
        <p:txBody>
          <a:bodyPr anchor="ctr">
            <a:normAutofit fontScale="90000"/>
          </a:bodyPr>
          <a:lstStyle/>
          <a:p>
            <a:pPr algn="ctr"/>
            <a:r>
              <a:rPr lang="es-ES_tradnl" sz="4000" b="1" dirty="0">
                <a:solidFill>
                  <a:schemeClr val="bg1">
                    <a:lumMod val="95000"/>
                  </a:schemeClr>
                </a:solidFill>
                <a:latin typeface="Arial" panose="020B0604020202020204" pitchFamily="34" charset="0"/>
                <a:cs typeface="Arial" panose="020B0604020202020204" pitchFamily="34" charset="0"/>
              </a:rPr>
              <a:t>Detección de </a:t>
            </a:r>
            <a:r>
              <a:rPr lang="es-ES_tradnl" sz="4000" b="1" dirty="0">
                <a:solidFill>
                  <a:srgbClr val="C00000"/>
                </a:solidFill>
                <a:latin typeface="Arial" panose="020B0604020202020204" pitchFamily="34" charset="0"/>
                <a:cs typeface="Arial" panose="020B0604020202020204" pitchFamily="34" charset="0"/>
              </a:rPr>
              <a:t>eventos anómalos</a:t>
            </a:r>
            <a:r>
              <a:rPr lang="es-ES_tradnl" sz="4000" b="1" dirty="0">
                <a:solidFill>
                  <a:schemeClr val="bg1">
                    <a:lumMod val="95000"/>
                  </a:schemeClr>
                </a:solidFill>
                <a:latin typeface="Arial" panose="020B0604020202020204" pitchFamily="34" charset="0"/>
                <a:cs typeface="Arial" panose="020B0604020202020204" pitchFamily="34" charset="0"/>
              </a:rPr>
              <a:t> en un entorno industrial mediante el uso de técnicas de </a:t>
            </a:r>
            <a:r>
              <a:rPr lang="en-US" sz="4000" b="1" dirty="0">
                <a:solidFill>
                  <a:srgbClr val="00B050"/>
                </a:solidFill>
                <a:latin typeface="Arial" panose="020B0604020202020204" pitchFamily="34" charset="0"/>
                <a:cs typeface="Arial" panose="020B0604020202020204" pitchFamily="34" charset="0"/>
              </a:rPr>
              <a:t>Federated Learning</a:t>
            </a:r>
            <a:endParaRPr lang="en-GB" sz="4000" b="1" dirty="0">
              <a:solidFill>
                <a:srgbClr val="00B05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059EC5A8-29E4-4478-B713-94596831E3FB}"/>
              </a:ext>
            </a:extLst>
          </p:cNvPr>
          <p:cNvSpPr txBox="1"/>
          <p:nvPr/>
        </p:nvSpPr>
        <p:spPr>
          <a:xfrm>
            <a:off x="9039828" y="6344494"/>
            <a:ext cx="2970599" cy="369332"/>
          </a:xfrm>
          <a:prstGeom prst="rect">
            <a:avLst/>
          </a:prstGeom>
          <a:solidFill>
            <a:schemeClr val="tx1">
              <a:lumMod val="95000"/>
              <a:lumOff val="5000"/>
            </a:schemeClr>
          </a:solidFill>
        </p:spPr>
        <p:txBody>
          <a:bodyPr wrap="square" rtlCol="0">
            <a:spAutoFit/>
          </a:bodyPr>
          <a:lstStyle/>
          <a:p>
            <a:pPr algn="ctr">
              <a:spcAft>
                <a:spcPts val="600"/>
              </a:spcAft>
            </a:pPr>
            <a:r>
              <a:rPr lang="es-ES" b="1" dirty="0">
                <a:solidFill>
                  <a:schemeClr val="bg1"/>
                </a:solidFill>
                <a:latin typeface="Arial" panose="020B0604020202020204" pitchFamily="34" charset="0"/>
                <a:cs typeface="Arial" panose="020B0604020202020204" pitchFamily="34" charset="0"/>
              </a:rPr>
              <a:t>Darío M. García Carretero</a:t>
            </a:r>
            <a:endParaRPr lang="en-GB" b="1" dirty="0">
              <a:solidFill>
                <a:schemeClr val="bg1"/>
              </a:solidFill>
              <a:latin typeface="Arial" panose="020B0604020202020204" pitchFamily="34" charset="0"/>
              <a:cs typeface="Arial" panose="020B0604020202020204" pitchFamily="34" charset="0"/>
            </a:endParaRPr>
          </a:p>
        </p:txBody>
      </p:sp>
      <p:pic>
        <p:nvPicPr>
          <p:cNvPr id="22" name="Picture 21" descr="A picture containing drawing&#10;&#10;Description automatically generated">
            <a:extLst>
              <a:ext uri="{FF2B5EF4-FFF2-40B4-BE49-F238E27FC236}">
                <a16:creationId xmlns:a16="http://schemas.microsoft.com/office/drawing/2014/main" id="{22636AC0-16F8-49EB-A512-754937E8A0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7321" y="1407019"/>
            <a:ext cx="1401814" cy="2010747"/>
          </a:xfrm>
          <a:prstGeom prst="rect">
            <a:avLst/>
          </a:prstGeom>
        </p:spPr>
      </p:pic>
      <p:pic>
        <p:nvPicPr>
          <p:cNvPr id="28" name="Graphic 27">
            <a:extLst>
              <a:ext uri="{FF2B5EF4-FFF2-40B4-BE49-F238E27FC236}">
                <a16:creationId xmlns:a16="http://schemas.microsoft.com/office/drawing/2014/main" id="{11E22DB1-A8E8-4207-8EA7-C61F0C5CE5C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58796" y="3614058"/>
            <a:ext cx="5474407" cy="2254612"/>
          </a:xfrm>
          <a:prstGeom prst="rect">
            <a:avLst/>
          </a:prstGeom>
        </p:spPr>
      </p:pic>
    </p:spTree>
    <p:extLst>
      <p:ext uri="{BB962C8B-B14F-4D97-AF65-F5344CB8AC3E}">
        <p14:creationId xmlns:p14="http://schemas.microsoft.com/office/powerpoint/2010/main" val="1558668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áfico 12">
            <a:extLst>
              <a:ext uri="{FF2B5EF4-FFF2-40B4-BE49-F238E27FC236}">
                <a16:creationId xmlns:a16="http://schemas.microsoft.com/office/drawing/2014/main" id="{DE73E099-D235-497A-B624-01BC690EE6B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99179" y="3429000"/>
            <a:ext cx="1472477" cy="898423"/>
          </a:xfrm>
          <a:prstGeom prst="rect">
            <a:avLst/>
          </a:prstGeom>
        </p:spPr>
      </p:pic>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Diseño del experimento (I)</a:t>
            </a:r>
            <a:endParaRPr lang="en-GB" sz="4400" b="1" dirty="0">
              <a:solidFill>
                <a:schemeClr val="bg1"/>
              </a:solidFill>
              <a:latin typeface="Arial" panose="020B0604020202020204" pitchFamily="34" charset="0"/>
              <a:cs typeface="Arial" panose="020B0604020202020204" pitchFamily="34" charset="0"/>
            </a:endParaRPr>
          </a:p>
        </p:txBody>
      </p:sp>
      <p:sp>
        <p:nvSpPr>
          <p:cNvPr id="17" name="Rectángulo 16">
            <a:extLst>
              <a:ext uri="{FF2B5EF4-FFF2-40B4-BE49-F238E27FC236}">
                <a16:creationId xmlns:a16="http://schemas.microsoft.com/office/drawing/2014/main" id="{18309DF7-DD6B-45FC-AB70-A592DC273346}"/>
              </a:ext>
            </a:extLst>
          </p:cNvPr>
          <p:cNvSpPr/>
          <p:nvPr/>
        </p:nvSpPr>
        <p:spPr>
          <a:xfrm>
            <a:off x="2880360" y="4994759"/>
            <a:ext cx="8229600" cy="954107"/>
          </a:xfrm>
          <a:prstGeom prst="rect">
            <a:avLst/>
          </a:prstGeom>
          <a:solidFill>
            <a:schemeClr val="tx1"/>
          </a:solidFill>
        </p:spPr>
        <p:txBody>
          <a:bodyPr wrap="square">
            <a:spAutoFit/>
          </a:bodyPr>
          <a:lstStyle/>
          <a:p>
            <a:r>
              <a:rPr lang="es-ES" sz="2800" b="1" dirty="0">
                <a:solidFill>
                  <a:schemeClr val="bg1">
                    <a:lumMod val="95000"/>
                  </a:schemeClr>
                </a:solidFill>
                <a:latin typeface="Arial" panose="020B0604020202020204" pitchFamily="34" charset="0"/>
                <a:ea typeface="Times New Roman" panose="02020603050405020304" pitchFamily="18" charset="0"/>
              </a:rPr>
              <a:t>Entrenamiento y evaluación del modelo base en cada uno de los </a:t>
            </a:r>
            <a:r>
              <a:rPr lang="en-US" sz="2800" b="1" dirty="0">
                <a:solidFill>
                  <a:schemeClr val="bg1">
                    <a:lumMod val="95000"/>
                  </a:schemeClr>
                </a:solidFill>
                <a:latin typeface="Arial" panose="020B0604020202020204" pitchFamily="34" charset="0"/>
                <a:ea typeface="Times New Roman" panose="02020603050405020304" pitchFamily="18" charset="0"/>
              </a:rPr>
              <a:t>dataset (</a:t>
            </a:r>
            <a:r>
              <a:rPr lang="es-ES" sz="2800" b="1" dirty="0">
                <a:solidFill>
                  <a:schemeClr val="bg1">
                    <a:lumMod val="95000"/>
                  </a:schemeClr>
                </a:solidFill>
                <a:latin typeface="Arial" panose="020B0604020202020204" pitchFamily="34" charset="0"/>
                <a:ea typeface="Times New Roman" panose="02020603050405020304" pitchFamily="18" charset="0"/>
              </a:rPr>
              <a:t>referencia</a:t>
            </a:r>
            <a:r>
              <a:rPr lang="en-US" sz="2800" b="1" dirty="0">
                <a:solidFill>
                  <a:schemeClr val="bg1">
                    <a:lumMod val="95000"/>
                  </a:schemeClr>
                </a:solidFill>
                <a:latin typeface="Arial" panose="020B0604020202020204" pitchFamily="34" charset="0"/>
                <a:ea typeface="Times New Roman" panose="02020603050405020304" pitchFamily="18" charset="0"/>
              </a:rPr>
              <a:t>)</a:t>
            </a:r>
            <a:endParaRPr lang="en-US" sz="2800" b="1" dirty="0">
              <a:solidFill>
                <a:schemeClr val="bg1"/>
              </a:solidFill>
            </a:endParaRPr>
          </a:p>
        </p:txBody>
      </p:sp>
      <p:sp>
        <p:nvSpPr>
          <p:cNvPr id="20" name="Rectángulo 19">
            <a:extLst>
              <a:ext uri="{FF2B5EF4-FFF2-40B4-BE49-F238E27FC236}">
                <a16:creationId xmlns:a16="http://schemas.microsoft.com/office/drawing/2014/main" id="{1303C3EA-1241-438F-87C2-2EAAF0309977}"/>
              </a:ext>
            </a:extLst>
          </p:cNvPr>
          <p:cNvSpPr/>
          <p:nvPr/>
        </p:nvSpPr>
        <p:spPr>
          <a:xfrm>
            <a:off x="2880360" y="2052017"/>
            <a:ext cx="8229600" cy="954107"/>
          </a:xfrm>
          <a:prstGeom prst="rect">
            <a:avLst/>
          </a:prstGeom>
          <a:solidFill>
            <a:schemeClr val="tx1"/>
          </a:solidFill>
        </p:spPr>
        <p:txBody>
          <a:bodyPr wrap="square">
            <a:spAutoFit/>
          </a:bodyPr>
          <a:lstStyle/>
          <a:p>
            <a:r>
              <a:rPr lang="es-ES_tradnl"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Cuatro </a:t>
            </a:r>
            <a:r>
              <a:rPr lang="en-U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datasets</a:t>
            </a:r>
            <a:r>
              <a:rPr lang="es-ES_tradnl"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 simulados, cada uno con diferentes condiciones de funcionamiento</a:t>
            </a:r>
            <a:endParaRPr lang="en-US" sz="2800" b="1" dirty="0">
              <a:solidFill>
                <a:schemeClr val="bg1">
                  <a:lumMod val="95000"/>
                </a:schemeClr>
              </a:solidFill>
              <a:latin typeface="Helvetica" panose="020B0604020202020204" pitchFamily="34" charset="0"/>
              <a:cs typeface="Helvetica" panose="020B0604020202020204" pitchFamily="34" charset="0"/>
            </a:endParaRPr>
          </a:p>
        </p:txBody>
      </p:sp>
      <p:sp>
        <p:nvSpPr>
          <p:cNvPr id="21" name="Rectángulo 20">
            <a:extLst>
              <a:ext uri="{FF2B5EF4-FFF2-40B4-BE49-F238E27FC236}">
                <a16:creationId xmlns:a16="http://schemas.microsoft.com/office/drawing/2014/main" id="{FF568042-04F9-450A-A878-201FA3976333}"/>
              </a:ext>
            </a:extLst>
          </p:cNvPr>
          <p:cNvSpPr/>
          <p:nvPr/>
        </p:nvSpPr>
        <p:spPr>
          <a:xfrm>
            <a:off x="2880360" y="3523388"/>
            <a:ext cx="8229600" cy="954107"/>
          </a:xfrm>
          <a:prstGeom prst="rect">
            <a:avLst/>
          </a:prstGeom>
          <a:solidFill>
            <a:schemeClr val="tx1"/>
          </a:solidFill>
        </p:spPr>
        <p:txBody>
          <a:bodyPr wrap="square">
            <a:spAutoFit/>
          </a:bodyPr>
          <a:lstStyle/>
          <a:p>
            <a:r>
              <a:rPr lang="es-E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Construcción de un modelo base usando</a:t>
            </a:r>
            <a:r>
              <a:rPr lang="en-U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 un conjunto </a:t>
            </a:r>
            <a:r>
              <a:rPr lang="es-E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restringido de datos</a:t>
            </a:r>
          </a:p>
        </p:txBody>
      </p:sp>
      <p:pic>
        <p:nvPicPr>
          <p:cNvPr id="2" name="Gráfico 1">
            <a:extLst>
              <a:ext uri="{FF2B5EF4-FFF2-40B4-BE49-F238E27FC236}">
                <a16:creationId xmlns:a16="http://schemas.microsoft.com/office/drawing/2014/main" id="{B6896407-F4C5-4562-BC71-0D843BCDD12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517091" y="1958012"/>
            <a:ext cx="897733" cy="1142116"/>
          </a:xfrm>
          <a:prstGeom prst="rect">
            <a:avLst/>
          </a:prstGeom>
        </p:spPr>
      </p:pic>
      <p:pic>
        <p:nvPicPr>
          <p:cNvPr id="14" name="Gráfico 13">
            <a:extLst>
              <a:ext uri="{FF2B5EF4-FFF2-40B4-BE49-F238E27FC236}">
                <a16:creationId xmlns:a16="http://schemas.microsoft.com/office/drawing/2014/main" id="{9C365AD3-BC40-455F-ACB2-91648D85B57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120290" y="4987472"/>
            <a:ext cx="1691333" cy="961394"/>
          </a:xfrm>
          <a:prstGeom prst="rect">
            <a:avLst/>
          </a:prstGeom>
        </p:spPr>
      </p:pic>
    </p:spTree>
    <p:extLst>
      <p:ext uri="{BB962C8B-B14F-4D97-AF65-F5344CB8AC3E}">
        <p14:creationId xmlns:p14="http://schemas.microsoft.com/office/powerpoint/2010/main" val="3026498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áfico 4">
            <a:extLst>
              <a:ext uri="{FF2B5EF4-FFF2-40B4-BE49-F238E27FC236}">
                <a16:creationId xmlns:a16="http://schemas.microsoft.com/office/drawing/2014/main" id="{A5E496CC-01F0-40BA-B2FA-FAC7272B4DB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5316" y="3592935"/>
            <a:ext cx="1949761" cy="815012"/>
          </a:xfrm>
          <a:prstGeom prst="rect">
            <a:avLst/>
          </a:prstGeom>
        </p:spPr>
      </p:pic>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Diseño del experimento (II)</a:t>
            </a:r>
            <a:endParaRPr lang="en-GB" sz="4400" b="1" dirty="0">
              <a:solidFill>
                <a:schemeClr val="bg1"/>
              </a:solidFill>
              <a:latin typeface="Arial" panose="020B0604020202020204" pitchFamily="34" charset="0"/>
              <a:cs typeface="Arial" panose="020B0604020202020204" pitchFamily="34" charset="0"/>
            </a:endParaRPr>
          </a:p>
        </p:txBody>
      </p:sp>
      <p:sp>
        <p:nvSpPr>
          <p:cNvPr id="17" name="Rectángulo 16">
            <a:extLst>
              <a:ext uri="{FF2B5EF4-FFF2-40B4-BE49-F238E27FC236}">
                <a16:creationId xmlns:a16="http://schemas.microsoft.com/office/drawing/2014/main" id="{18309DF7-DD6B-45FC-AB70-A592DC273346}"/>
              </a:ext>
            </a:extLst>
          </p:cNvPr>
          <p:cNvSpPr/>
          <p:nvPr/>
        </p:nvSpPr>
        <p:spPr>
          <a:xfrm>
            <a:off x="2880360" y="4994759"/>
            <a:ext cx="8229600" cy="954107"/>
          </a:xfrm>
          <a:prstGeom prst="rect">
            <a:avLst/>
          </a:prstGeom>
          <a:solidFill>
            <a:schemeClr val="tx1"/>
          </a:solidFill>
        </p:spPr>
        <p:txBody>
          <a:bodyPr wrap="square">
            <a:spAutoFit/>
          </a:bodyPr>
          <a:lstStyle/>
          <a:p>
            <a:r>
              <a:rPr lang="es-ES" sz="2800" b="1" dirty="0">
                <a:solidFill>
                  <a:schemeClr val="bg1"/>
                </a:solidFill>
                <a:latin typeface="Arial" panose="020B0604020202020204" pitchFamily="34" charset="0"/>
                <a:cs typeface="Arial" panose="020B0604020202020204" pitchFamily="34" charset="0"/>
              </a:rPr>
              <a:t>Comparación del modelo federado con el modelo local del </a:t>
            </a:r>
            <a:r>
              <a:rPr lang="en-US" sz="2800" b="1" dirty="0">
                <a:solidFill>
                  <a:schemeClr val="bg1"/>
                </a:solidFill>
                <a:latin typeface="Arial" panose="020B0604020202020204" pitchFamily="34" charset="0"/>
                <a:cs typeface="Arial" panose="020B0604020202020204" pitchFamily="34" charset="0"/>
              </a:rPr>
              <a:t>dataset</a:t>
            </a:r>
            <a:r>
              <a:rPr lang="es-ES" sz="2800" b="1" dirty="0">
                <a:solidFill>
                  <a:schemeClr val="bg1"/>
                </a:solidFill>
                <a:latin typeface="Arial" panose="020B0604020202020204" pitchFamily="34" charset="0"/>
                <a:cs typeface="Arial" panose="020B0604020202020204" pitchFamily="34" charset="0"/>
              </a:rPr>
              <a:t> excluido</a:t>
            </a:r>
          </a:p>
        </p:txBody>
      </p:sp>
      <p:sp>
        <p:nvSpPr>
          <p:cNvPr id="20" name="Rectángulo 19">
            <a:extLst>
              <a:ext uri="{FF2B5EF4-FFF2-40B4-BE49-F238E27FC236}">
                <a16:creationId xmlns:a16="http://schemas.microsoft.com/office/drawing/2014/main" id="{1303C3EA-1241-438F-87C2-2EAAF0309977}"/>
              </a:ext>
            </a:extLst>
          </p:cNvPr>
          <p:cNvSpPr/>
          <p:nvPr/>
        </p:nvSpPr>
        <p:spPr>
          <a:xfrm>
            <a:off x="2880360" y="2052017"/>
            <a:ext cx="8229600" cy="954107"/>
          </a:xfrm>
          <a:prstGeom prst="rect">
            <a:avLst/>
          </a:prstGeom>
          <a:solidFill>
            <a:schemeClr val="tx1"/>
          </a:solidFill>
        </p:spPr>
        <p:txBody>
          <a:bodyPr wrap="square">
            <a:spAutoFit/>
          </a:bodyPr>
          <a:lstStyle/>
          <a:p>
            <a:r>
              <a:rPr lang="es-E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Entrenamiento del modelo federado usando 3 de los 4 conjuntos de datos</a:t>
            </a:r>
            <a:endParaRPr lang="es-ES" sz="2800" b="1" dirty="0">
              <a:solidFill>
                <a:schemeClr val="bg1">
                  <a:lumMod val="95000"/>
                </a:schemeClr>
              </a:solidFill>
              <a:latin typeface="Helvetica" panose="020B0604020202020204" pitchFamily="34" charset="0"/>
              <a:cs typeface="Helvetica" panose="020B0604020202020204" pitchFamily="34" charset="0"/>
            </a:endParaRPr>
          </a:p>
        </p:txBody>
      </p:sp>
      <p:sp>
        <p:nvSpPr>
          <p:cNvPr id="21" name="Rectángulo 20">
            <a:extLst>
              <a:ext uri="{FF2B5EF4-FFF2-40B4-BE49-F238E27FC236}">
                <a16:creationId xmlns:a16="http://schemas.microsoft.com/office/drawing/2014/main" id="{FF568042-04F9-450A-A878-201FA3976333}"/>
              </a:ext>
            </a:extLst>
          </p:cNvPr>
          <p:cNvSpPr/>
          <p:nvPr/>
        </p:nvSpPr>
        <p:spPr>
          <a:xfrm>
            <a:off x="2880360" y="3523388"/>
            <a:ext cx="8229600" cy="954107"/>
          </a:xfrm>
          <a:prstGeom prst="rect">
            <a:avLst/>
          </a:prstGeom>
          <a:solidFill>
            <a:schemeClr val="tx1"/>
          </a:solidFill>
        </p:spPr>
        <p:txBody>
          <a:bodyPr wrap="square">
            <a:spAutoFit/>
          </a:bodyPr>
          <a:lstStyle/>
          <a:p>
            <a:r>
              <a:rPr lang="es-E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Comparación del modelo federado con los modelos locales</a:t>
            </a:r>
          </a:p>
        </p:txBody>
      </p:sp>
      <p:pic>
        <p:nvPicPr>
          <p:cNvPr id="3" name="Gráfico 2">
            <a:extLst>
              <a:ext uri="{FF2B5EF4-FFF2-40B4-BE49-F238E27FC236}">
                <a16:creationId xmlns:a16="http://schemas.microsoft.com/office/drawing/2014/main" id="{4CAD7E75-656F-402B-A130-387295494C9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209819" y="1939960"/>
            <a:ext cx="1360756" cy="1022330"/>
          </a:xfrm>
          <a:prstGeom prst="rect">
            <a:avLst/>
          </a:prstGeom>
        </p:spPr>
      </p:pic>
      <p:pic>
        <p:nvPicPr>
          <p:cNvPr id="7" name="Gráfico 6">
            <a:extLst>
              <a:ext uri="{FF2B5EF4-FFF2-40B4-BE49-F238E27FC236}">
                <a16:creationId xmlns:a16="http://schemas.microsoft.com/office/drawing/2014/main" id="{E9CB431C-C5BD-488F-A7FA-5E16019D7F3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291838" y="4994759"/>
            <a:ext cx="1196715" cy="926666"/>
          </a:xfrm>
          <a:prstGeom prst="rect">
            <a:avLst/>
          </a:prstGeom>
        </p:spPr>
      </p:pic>
    </p:spTree>
    <p:extLst>
      <p:ext uri="{BB962C8B-B14F-4D97-AF65-F5344CB8AC3E}">
        <p14:creationId xmlns:p14="http://schemas.microsoft.com/office/powerpoint/2010/main" val="3092364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Tecnologías</a:t>
            </a:r>
            <a:endParaRPr lang="en-GB" sz="4400" b="1" dirty="0">
              <a:solidFill>
                <a:schemeClr val="bg1"/>
              </a:solidFill>
              <a:latin typeface="Arial" panose="020B0604020202020204" pitchFamily="34" charset="0"/>
              <a:cs typeface="Arial" panose="020B0604020202020204" pitchFamily="34" charset="0"/>
            </a:endParaRPr>
          </a:p>
        </p:txBody>
      </p:sp>
      <p:pic>
        <p:nvPicPr>
          <p:cNvPr id="4" name="Imagen 3">
            <a:extLst>
              <a:ext uri="{FF2B5EF4-FFF2-40B4-BE49-F238E27FC236}">
                <a16:creationId xmlns:a16="http://schemas.microsoft.com/office/drawing/2014/main" id="{34D8DD8D-A42C-4C56-B844-6B01CFD1C6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75905" y="2430664"/>
            <a:ext cx="3796013" cy="759203"/>
          </a:xfrm>
          <a:prstGeom prst="rect">
            <a:avLst/>
          </a:prstGeom>
        </p:spPr>
      </p:pic>
      <p:pic>
        <p:nvPicPr>
          <p:cNvPr id="8" name="Imagen 7">
            <a:extLst>
              <a:ext uri="{FF2B5EF4-FFF2-40B4-BE49-F238E27FC236}">
                <a16:creationId xmlns:a16="http://schemas.microsoft.com/office/drawing/2014/main" id="{37333C29-F756-4276-8E17-0424499EC2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64020" y="1158277"/>
            <a:ext cx="3346656" cy="1673328"/>
          </a:xfrm>
          <a:prstGeom prst="rect">
            <a:avLst/>
          </a:prstGeom>
        </p:spPr>
      </p:pic>
      <p:pic>
        <p:nvPicPr>
          <p:cNvPr id="11" name="Gráfico 10">
            <a:extLst>
              <a:ext uri="{FF2B5EF4-FFF2-40B4-BE49-F238E27FC236}">
                <a16:creationId xmlns:a16="http://schemas.microsoft.com/office/drawing/2014/main" id="{8E2F21FA-3534-442F-A75D-6D4BBE23135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256777" y="2385261"/>
            <a:ext cx="2945768" cy="868725"/>
          </a:xfrm>
          <a:prstGeom prst="rect">
            <a:avLst/>
          </a:prstGeom>
        </p:spPr>
      </p:pic>
      <p:pic>
        <p:nvPicPr>
          <p:cNvPr id="13" name="Gráfico 12">
            <a:extLst>
              <a:ext uri="{FF2B5EF4-FFF2-40B4-BE49-F238E27FC236}">
                <a16:creationId xmlns:a16="http://schemas.microsoft.com/office/drawing/2014/main" id="{2EA3CF69-94D0-4A0E-B28B-EAAC0537963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946579" y="3270716"/>
            <a:ext cx="4298843" cy="1344109"/>
          </a:xfrm>
          <a:prstGeom prst="rect">
            <a:avLst/>
          </a:prstGeom>
        </p:spPr>
      </p:pic>
      <p:pic>
        <p:nvPicPr>
          <p:cNvPr id="25" name="Imagen 24">
            <a:extLst>
              <a:ext uri="{FF2B5EF4-FFF2-40B4-BE49-F238E27FC236}">
                <a16:creationId xmlns:a16="http://schemas.microsoft.com/office/drawing/2014/main" id="{5D301490-3CEF-4B00-939C-AA12D7E790F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70805" y="4539125"/>
            <a:ext cx="2673732" cy="1002649"/>
          </a:xfrm>
          <a:prstGeom prst="rect">
            <a:avLst/>
          </a:prstGeom>
        </p:spPr>
      </p:pic>
      <p:pic>
        <p:nvPicPr>
          <p:cNvPr id="2050" name="Picture 2" descr="data:image/png;base64,iVBORw0KGgoAAAANSUhEUgAAAMgAAABsCAMAAAAYCw1UAAAA3lBMVEX////4mTk0mc0AAAABAQH9nDr4mDb4ljD4lzP4lCrnjjX/nzv/+vX4kiP3jxgrlszylTj6wYn4nT9oQBj5p1PeiTP+8eT817n959H5qWD+9Ov5r2X7zaipaCddORWPWCGzbinUgzEiFQhKLhEsGwrq6ur19fUODg75o0r7yp7+69ro8/mfYiTJfC46Iw11SBu/v79iYmKATx0yMjLS0tKysrJ/vN5XV1eioqL6uHhMpNIbEAaMjIweHh5ycnKz2OxKSkrJ4O+ey+VpsNjtrndwXk9/f38+Pj6XYjB4bWJV15fBAAAMU0lEQVR4nNWcd0PyvBbAqSVdFGWUtgwBZSPDR3EU9VHxXr33+3+h9yQnHYwyWobv+cc0pZJfz0wamkicRvSSaVeyTjkngOQMo+xkLdss6ScaTkQxrUrWUNKqrEgCE0mSFFlNS4ZTsf4tLLrZK3cFWeYI8yLJsmBk+6ce42Yp2b1uWlVWQvgw58WKeeqRrpVSpSyoayG4KOovVoved2RZ2YKCqyXdK516yCvFdiR5WwoU1aicetDL0ndyO2KAKLLzy5RiO+n1/h0mcs469dgDYmYjaIOLJP0e86oIq1PGliSqc2oAlL6TjoFBRXV+Q6q3upGtyhOlfHKSUjauOlAnpyYxy/HVwUTunZRjH2b1C0j03lZV1ZaStk/Gkd2bOqgoxolyvNlV98lxsiBsFveqD0ZyimLFNLYu17cWKXcCjtz+OU4RucziITgEyTjy9LfUPQgHeMlxVaI7e/dzLlL3qIGrcigOUMkx5ybWnvNHUBTjeByl3B7rkkWRckcrVPR91burRT6abR3QQagox6pTDmpYIJJwpFRysMjrypEKrv5h9QEiZ4/BcbhU6InUPQaIfWgMkPNjePvhFQJT3iM8bLDPD89xFG8/hkKOUQH3uwePWcJRwlbvGAqB3H5oDr18oOnUsUH6ByzfgyAHXwbe73rcCUGkY7g6gBR3WHG8+Zx9fU3PLi7OzqZfj7PPmy2usY9jWbuAfD5OLy4oBBPanD7ONrLEiFlUl5Lkt9eDbGla7Rlo4mxRAGv6vpYlRsySukVBMrrYNoycsPZx/JYg79NlCo/l8TP8whjZUO7pRtq02G4n1TKLSjdrhP+zrcLvzeMKbQRYpuEWttvaiW9IElvjMc51m80tVbtUVCvr1CtvAfK5FgPV8t5efe0uwVcWjC57BiTnjBw00ucKA1FUVTqHtqUXw2/LFiXK+0YOivK10r52cRE5a5t9qwvagIadzcFxl4KojlXJ9axur5Sww0PH5qLxfTMFIzmbrQJZz0Eyc7fUtPp0ElaBhpmopNG0FEcvldO2XqyUEv01IJvK+C05KMrjsqf002soSKGev/QO6VjPVcsuGom+nJZMU0aQMnCo7ORa00pvWEZpb2NXnnktkVRCv5mkrvIjURQ9ncAttXs5qatkqWNJxTI6u1kqlWVGmbbWGer5BoV8bc9BzWvRUUJ9vVATUS4J75EEW6c7CWQr4Sh0qxyCJPRET9kMsmnxYXvD4rJAEvLNpPAiikmxCTQ1F0RIq07P1nWnQkEkw0HTMsslGP9GkE3RNzQPhsr73PUhGYyMKYdYJ1Uxn+J94B65NMSerAN+LoNeFPQRCAK26oKEWuoGX3/fmWNeJ2ZIXteAIynmCamJdz5IouI4dsIR+gDTg9HzhChYid45A0lUQlWirF9E2V0hkOYDHm+vXvJN1YAjKQ6JUPNNiz8J7OUUxwTH6JdZ+E30c3JR14t2oqhmw2dpG2rfnT2EkQRil7XyW0lhRBVyDbpoiAPPRyS1mHVysgR+Xs6WVUVQoE13n0qyItG20nXCKrcNef0xgmUBiZ8ZrZXfSy6ZZVGEpnhF/BOKuwtbWb17Vgrd/yitdZGbaRQOIPFUUlk5nkyDcrwAQiaQR+KI1F2bDm8iKYQal/sfVlYUZMgUMs4IZCCO9sGxKfhGiVkobuTqrfLNVJ5yUMtKVcXaXkDS64NvNBdhKmmv0YjW4ZZFhtc0csUXSVg/O9ypPJkn4SpZVaGAPVGQEaGtqrYHjo0lfERfpyCP4SCZPEsi45SgjQIFSgzZ+HA6OsjZRTsMhAw7PBumBuL1XMwiqYxGFskIyWiawHtJxr2ACJrXVP4zZ1neXLXttqJznF28h4JgEhEzRINUkvL7U9qgNq7eDTJBFCj2B+NqdVxPMaZ6/g6HT+rjap6noOH4vy137K3b5+9XbE5e//x9jQ+CtrXK2RtMIY0MuRMbvoeQwvgF6/rroP8X8h3svQMdDBsi1GfIQfuajA4K6b8c48/9G3z8gRH9YZd9xzYtrLhWgGREBjIgw5dk3R8y5BZxPMgzEjfZQylGMUY12n95NaYn2SVwLdVqkoJAMBefkeOWjf1+As2He5Ep/m0SE4SnkuU8AveScsCARmI+2Aszk0xKa9DqvoYGRzQ29KoGvlMVR002MrwZVdamGknRK7lCnti/pup5YBj0e27piejh1y24lkFSGLOacH9ffH0MRD7DuqMDxJhMS0uQPPUZ6lhokcyarvBgTPDEH64Qlp+oZb2K8yCRE+KZ6yTLO1AyIzaG6oBbiaePkUYPa7x4oRysIrsuoC3xgbGJMblDrQ4J+soEQV4xirRo4/sbWTvs3CwOyJSBLBaNaN0wvmu/fidX1yLWwizHcN1Ak7YvPedm42Luk2pwrRbYZ34wZrV+WO89cCQfUD3uuc8YIGcX9D8slfEYfOmNG3uGBRUXHDNz0gCTlcUCzB3p/W3MXcaNzgWhppcMujrtfX4WO7fMS1yHiV79IggNW8sTqxoHGXmRl1k8m2XRmSN3FnQDb40lhVi8EHBTEQamzi2PvfiPv5lftP+i9SHkTSxvp2FraaqrVfHrGprv6VWcv0OLWTyrh0kVfbvAP4MhouO61eCappHqgAa5Dx6zXFUz/56gZYk8t8fydprblxYfCujrgXkhLYGhpwalSI2mxLrvSpAGCVdaE43JrUog9jUvr1JUM6KbyF0Qlg+f8eCHQ0aas7sgNP7qCyCkkERfD5QmaCc14RLydnJcINwCeVzCz3Bfr/LLSL0DwYEIzEV4ecKHznP5m+hDJaLPdT2QRHEBhGeAkQ+SGaMRgTIad4UUmVOcq7dGIPiiEvMZjMLeTedO8aeN6mGff/NqsBhOgonEURZBksFbS72GD1Ks1gtu6UsKyPvCU7ybRdBjCMz5RSiTcS3m1a2z0IvQ87/x8+65WAEYQRbKXxgS+wZveRHQ8ObTeZb/sfr8xzjrSwYp4ZD62IBZFs+Gk3v2b9DzWx9BKqajuHOrhSdvMCec1wgpNJPzVkSlLgZBvNzTYBmfBj4aEXAthoPc3qMOsVqZoIt8MITWE3P36LNdBmLOPx+BMbEhNV2vHTbFa+zyK2Fyydi8ygomkknRBSG0YBwwPxJ9kNtOshNIgMFs2H4S46USBNHnE4lr/CJPh2D8zYabIbknZyD5NbnfZAghkO3HmFVGdJ5FORjf//zA9CyKHQR59h0fD9o/Yof1Ra63OMj8qjOPWixtwJSQJvJhjQ+6ASELOodQPzV4uBXzwwJE5QamUcjzhUsoS9hDLqX7f7zu/vkBkvn9K4Iwr2h/eCCTJy8GR1jHRhBcOF0o5L0Ydadd1SA9VwspLCOh6yV/Wa816PC1gquSDuTI5hVxYV/cqZXU7T9x+6Py0+KV1iQI8vPw3RHf3FzyGVUjOGu3Fwr5gVdJUBnTycYYR+T2QW4kbF7idmG1zg+bLEdKis1DLOv823Kr3Ql3C+/q+4kXgiPWKXxpa3Hng9YMDBsXGjQ+C+Kdl8wEO95Y6ik/kWBlLEh0ZfHWg3ttY/j1piav3sUfPgek92hr8riSrS+mxEKTl67Xec2d0lb5/I+aFy6ipIZYoouNK/ahOzxiGhQkwcIUyPqeJjyPgOAUnR3QUz/PiaBEy4oX/OrF9QdSuGMrDLWhlwGJVm8wI2oOht7HWNeohrGMaHRZolFHjjT+xoItlHw8Y4Hbeus8Pd+6959h/Ty3EvMSKXJN+cVLz5iIoFERghmQLsItdLKuzPwROysJ7m9F2q3bVttrt4ObSNqtVmt5U0mUZOIumiYSe94sq8T58c7NDrsGXBDvsdXKRwuRRTVi/QgpgsN7D3dLe1SJpGZjbsHcmSTwbHd/G5iVXPx94ztal+8i+9tSLsnxzMol2W1XSnDP0368ZG8vDLrZJcVfBPcJ6UZs45JkObu/n4OF79BcZ1kJ+tKNeDpR5G52ry9E2LBJ0+eYLmzc0rNq9J3+SvoArzn7fPS3MIdiLG/bgiq4rG7/LrA5Zajlw7xE72b2tX7vbNjm2X6vrOz2HhFJVoVy73C/nbr5nE1X64VtMw/fA4zvy5OVLbb9SwCR7jqWfeh3hYBeplM+dC5n0+nXbM2ebCZ6ycqWjZwUisPeyigLXcOpHO0Vkzef7++z2ewRBP68b/XbBSa6bfWyjpFTVVUOiqqmhW7RyfYq1q998d+y6CWzb1d6WV96ltU3D/Gqz38ADchAuja9+PsAAAAASUVORK5CYII=">
            <a:extLst>
              <a:ext uri="{FF2B5EF4-FFF2-40B4-BE49-F238E27FC236}">
                <a16:creationId xmlns:a16="http://schemas.microsoft.com/office/drawing/2014/main" id="{F731EAB1-E3E4-4BBB-929C-13EFB14F242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364726" y="5336770"/>
            <a:ext cx="1777108" cy="959638"/>
          </a:xfrm>
          <a:prstGeom prst="rect">
            <a:avLst/>
          </a:prstGeom>
          <a:noFill/>
          <a:extLst>
            <a:ext uri="{909E8E84-426E-40DD-AFC4-6F175D3DCCD1}">
              <a14:hiddenFill xmlns:a14="http://schemas.microsoft.com/office/drawing/2010/main">
                <a:solidFill>
                  <a:srgbClr val="FFFFFF"/>
                </a:solidFill>
              </a14:hiddenFill>
            </a:ext>
          </a:extLst>
        </p:spPr>
      </p:pic>
      <p:pic>
        <p:nvPicPr>
          <p:cNvPr id="26" name="Gráfico 25">
            <a:extLst>
              <a:ext uri="{FF2B5EF4-FFF2-40B4-BE49-F238E27FC236}">
                <a16:creationId xmlns:a16="http://schemas.microsoft.com/office/drawing/2014/main" id="{5FA51960-84EF-45EA-90AE-77D9A585798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147465" y="4539125"/>
            <a:ext cx="3327400" cy="1058229"/>
          </a:xfrm>
          <a:prstGeom prst="rect">
            <a:avLst/>
          </a:prstGeom>
        </p:spPr>
      </p:pic>
    </p:spTree>
    <p:extLst>
      <p:ext uri="{BB962C8B-B14F-4D97-AF65-F5344CB8AC3E}">
        <p14:creationId xmlns:p14="http://schemas.microsoft.com/office/powerpoint/2010/main" val="3330499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Simulación de un entorno industrial</a:t>
            </a:r>
            <a:endParaRPr lang="en-GB" sz="4400" b="1" dirty="0">
              <a:solidFill>
                <a:schemeClr val="bg1"/>
              </a:solidFill>
              <a:latin typeface="Arial" panose="020B0604020202020204" pitchFamily="34" charset="0"/>
              <a:cs typeface="Arial" panose="020B0604020202020204" pitchFamily="34" charset="0"/>
            </a:endParaRPr>
          </a:p>
        </p:txBody>
      </p:sp>
      <p:sp>
        <p:nvSpPr>
          <p:cNvPr id="17" name="Rectángulo 16">
            <a:extLst>
              <a:ext uri="{FF2B5EF4-FFF2-40B4-BE49-F238E27FC236}">
                <a16:creationId xmlns:a16="http://schemas.microsoft.com/office/drawing/2014/main" id="{18309DF7-DD6B-45FC-AB70-A592DC273346}"/>
              </a:ext>
            </a:extLst>
          </p:cNvPr>
          <p:cNvSpPr/>
          <p:nvPr/>
        </p:nvSpPr>
        <p:spPr>
          <a:xfrm>
            <a:off x="2880360" y="4994759"/>
            <a:ext cx="8229600" cy="954107"/>
          </a:xfrm>
          <a:prstGeom prst="rect">
            <a:avLst/>
          </a:prstGeom>
          <a:solidFill>
            <a:schemeClr val="tx1"/>
          </a:solidFill>
        </p:spPr>
        <p:txBody>
          <a:bodyPr wrap="square">
            <a:spAutoFit/>
          </a:bodyPr>
          <a:lstStyle/>
          <a:p>
            <a:r>
              <a:rPr lang="es-ES" sz="2800" b="1" dirty="0">
                <a:solidFill>
                  <a:schemeClr val="bg1"/>
                </a:solidFill>
                <a:latin typeface="Arial" panose="020B0604020202020204" pitchFamily="34" charset="0"/>
                <a:cs typeface="Arial" panose="020B0604020202020204" pitchFamily="34" charset="0"/>
              </a:rPr>
              <a:t>Informes de mantenimiento. Se registrarán dos tipos de fallo</a:t>
            </a:r>
          </a:p>
        </p:txBody>
      </p:sp>
      <p:sp>
        <p:nvSpPr>
          <p:cNvPr id="20" name="Rectángulo 19">
            <a:extLst>
              <a:ext uri="{FF2B5EF4-FFF2-40B4-BE49-F238E27FC236}">
                <a16:creationId xmlns:a16="http://schemas.microsoft.com/office/drawing/2014/main" id="{1303C3EA-1241-438F-87C2-2EAAF0309977}"/>
              </a:ext>
            </a:extLst>
          </p:cNvPr>
          <p:cNvSpPr/>
          <p:nvPr/>
        </p:nvSpPr>
        <p:spPr>
          <a:xfrm>
            <a:off x="2880360" y="2052017"/>
            <a:ext cx="8229600" cy="954107"/>
          </a:xfrm>
          <a:prstGeom prst="rect">
            <a:avLst/>
          </a:prstGeom>
          <a:solidFill>
            <a:schemeClr val="tx1"/>
          </a:solidFill>
        </p:spPr>
        <p:txBody>
          <a:bodyPr wrap="square">
            <a:spAutoFit/>
          </a:bodyPr>
          <a:lstStyle/>
          <a:p>
            <a:r>
              <a:rPr lang="es-E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Simulación de máquinas rotatorias de uso genérico</a:t>
            </a:r>
          </a:p>
        </p:txBody>
      </p:sp>
      <p:sp>
        <p:nvSpPr>
          <p:cNvPr id="21" name="Rectángulo 20">
            <a:extLst>
              <a:ext uri="{FF2B5EF4-FFF2-40B4-BE49-F238E27FC236}">
                <a16:creationId xmlns:a16="http://schemas.microsoft.com/office/drawing/2014/main" id="{FF568042-04F9-450A-A878-201FA3976333}"/>
              </a:ext>
            </a:extLst>
          </p:cNvPr>
          <p:cNvSpPr/>
          <p:nvPr/>
        </p:nvSpPr>
        <p:spPr>
          <a:xfrm>
            <a:off x="2880360" y="3523388"/>
            <a:ext cx="8229600" cy="954107"/>
          </a:xfrm>
          <a:prstGeom prst="rect">
            <a:avLst/>
          </a:prstGeom>
          <a:solidFill>
            <a:schemeClr val="tx1"/>
          </a:solidFill>
        </p:spPr>
        <p:txBody>
          <a:bodyPr wrap="square">
            <a:spAutoFit/>
          </a:bodyPr>
          <a:lstStyle/>
          <a:p>
            <a:r>
              <a:rPr lang="es-ES" sz="2800" b="1" dirty="0">
                <a:solidFill>
                  <a:schemeClr val="bg1"/>
                </a:solidFill>
                <a:latin typeface="Arial" panose="020B0604020202020204" pitchFamily="34" charset="0"/>
                <a:cs typeface="Arial" panose="020B0604020202020204" pitchFamily="34" charset="0"/>
              </a:rPr>
              <a:t>Temperatura, presión, velocidad rotacional, presión y temperaturas  ambientales</a:t>
            </a:r>
          </a:p>
        </p:txBody>
      </p:sp>
      <p:pic>
        <p:nvPicPr>
          <p:cNvPr id="13" name="Gráfico 12">
            <a:extLst>
              <a:ext uri="{FF2B5EF4-FFF2-40B4-BE49-F238E27FC236}">
                <a16:creationId xmlns:a16="http://schemas.microsoft.com/office/drawing/2014/main" id="{5AE5A72F-4618-4A8D-BE70-F6449B860A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30018" y="3181679"/>
            <a:ext cx="1234440" cy="1568073"/>
          </a:xfrm>
          <a:prstGeom prst="rect">
            <a:avLst/>
          </a:prstGeom>
        </p:spPr>
      </p:pic>
      <p:pic>
        <p:nvPicPr>
          <p:cNvPr id="22" name="Gráfico 21">
            <a:extLst>
              <a:ext uri="{FF2B5EF4-FFF2-40B4-BE49-F238E27FC236}">
                <a16:creationId xmlns:a16="http://schemas.microsoft.com/office/drawing/2014/main" id="{58F8CD43-D130-4715-9882-3F60B2F255D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flipH="1" flipV="1">
            <a:off x="1154043" y="2028867"/>
            <a:ext cx="1563240" cy="982035"/>
          </a:xfrm>
          <a:prstGeom prst="rect">
            <a:avLst/>
          </a:prstGeom>
        </p:spPr>
      </p:pic>
      <p:pic>
        <p:nvPicPr>
          <p:cNvPr id="10" name="Gráfico 9">
            <a:extLst>
              <a:ext uri="{FF2B5EF4-FFF2-40B4-BE49-F238E27FC236}">
                <a16:creationId xmlns:a16="http://schemas.microsoft.com/office/drawing/2014/main" id="{42CBDA0F-9484-4304-8824-1C777D99501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364743" y="4868256"/>
            <a:ext cx="1100666" cy="1098373"/>
          </a:xfrm>
          <a:prstGeom prst="rect">
            <a:avLst/>
          </a:prstGeom>
        </p:spPr>
      </p:pic>
    </p:spTree>
    <p:extLst>
      <p:ext uri="{BB962C8B-B14F-4D97-AF65-F5344CB8AC3E}">
        <p14:creationId xmlns:p14="http://schemas.microsoft.com/office/powerpoint/2010/main" val="3487207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áfico 24">
            <a:extLst>
              <a:ext uri="{FF2B5EF4-FFF2-40B4-BE49-F238E27FC236}">
                <a16:creationId xmlns:a16="http://schemas.microsoft.com/office/drawing/2014/main" id="{09D63D65-171D-4953-B26A-7CCA13067DE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18317" y="4814606"/>
            <a:ext cx="1249039" cy="1211603"/>
          </a:xfrm>
          <a:prstGeom prst="rect">
            <a:avLst/>
          </a:prstGeom>
        </p:spPr>
      </p:pic>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Construcción del modelo base</a:t>
            </a:r>
            <a:endParaRPr lang="en-GB" sz="4400" b="1" dirty="0">
              <a:solidFill>
                <a:schemeClr val="bg1"/>
              </a:solidFill>
              <a:latin typeface="Arial" panose="020B0604020202020204" pitchFamily="34" charset="0"/>
              <a:cs typeface="Arial" panose="020B0604020202020204" pitchFamily="34" charset="0"/>
            </a:endParaRPr>
          </a:p>
        </p:txBody>
      </p:sp>
      <p:sp>
        <p:nvSpPr>
          <p:cNvPr id="17" name="Rectángulo 16">
            <a:extLst>
              <a:ext uri="{FF2B5EF4-FFF2-40B4-BE49-F238E27FC236}">
                <a16:creationId xmlns:a16="http://schemas.microsoft.com/office/drawing/2014/main" id="{18309DF7-DD6B-45FC-AB70-A592DC273346}"/>
              </a:ext>
            </a:extLst>
          </p:cNvPr>
          <p:cNvSpPr/>
          <p:nvPr/>
        </p:nvSpPr>
        <p:spPr>
          <a:xfrm>
            <a:off x="2880360" y="4994759"/>
            <a:ext cx="8229600" cy="954107"/>
          </a:xfrm>
          <a:prstGeom prst="rect">
            <a:avLst/>
          </a:prstGeom>
          <a:solidFill>
            <a:schemeClr val="tx1"/>
          </a:solidFill>
        </p:spPr>
        <p:txBody>
          <a:bodyPr wrap="square">
            <a:spAutoFit/>
          </a:bodyPr>
          <a:lstStyle/>
          <a:p>
            <a:r>
              <a:rPr lang="es-ES" sz="2800" b="1" dirty="0">
                <a:solidFill>
                  <a:schemeClr val="bg1"/>
                </a:solidFill>
                <a:latin typeface="Arial" panose="020B0604020202020204" pitchFamily="34" charset="0"/>
                <a:cs typeface="Arial" panose="020B0604020202020204" pitchFamily="34" charset="0"/>
              </a:rPr>
              <a:t>Evaluación del modelo construido mediante el uso de medidas de calidad</a:t>
            </a:r>
            <a:r>
              <a:rPr lang="en-US" sz="2800" b="1" dirty="0">
                <a:solidFill>
                  <a:schemeClr val="bg1"/>
                </a:solidFill>
                <a:latin typeface="Arial" panose="020B0604020202020204" pitchFamily="34" charset="0"/>
                <a:cs typeface="Arial" panose="020B0604020202020204" pitchFamily="34" charset="0"/>
              </a:rPr>
              <a:t> </a:t>
            </a:r>
          </a:p>
        </p:txBody>
      </p:sp>
      <p:sp>
        <p:nvSpPr>
          <p:cNvPr id="20" name="Rectángulo 19">
            <a:extLst>
              <a:ext uri="{FF2B5EF4-FFF2-40B4-BE49-F238E27FC236}">
                <a16:creationId xmlns:a16="http://schemas.microsoft.com/office/drawing/2014/main" id="{1303C3EA-1241-438F-87C2-2EAAF0309977}"/>
              </a:ext>
            </a:extLst>
          </p:cNvPr>
          <p:cNvSpPr/>
          <p:nvPr/>
        </p:nvSpPr>
        <p:spPr>
          <a:xfrm>
            <a:off x="2880360" y="2052017"/>
            <a:ext cx="8229600" cy="954107"/>
          </a:xfrm>
          <a:prstGeom prst="rect">
            <a:avLst/>
          </a:prstGeom>
          <a:solidFill>
            <a:schemeClr val="tx1"/>
          </a:solidFill>
        </p:spPr>
        <p:txBody>
          <a:bodyPr wrap="square">
            <a:spAutoFit/>
          </a:bodyPr>
          <a:lstStyle/>
          <a:p>
            <a:r>
              <a:rPr lang="es-E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Preparación de los datos: Agregación, etiquetado, enriquecimiento y balanceo</a:t>
            </a:r>
          </a:p>
        </p:txBody>
      </p:sp>
      <p:sp>
        <p:nvSpPr>
          <p:cNvPr id="21" name="Rectángulo 20">
            <a:extLst>
              <a:ext uri="{FF2B5EF4-FFF2-40B4-BE49-F238E27FC236}">
                <a16:creationId xmlns:a16="http://schemas.microsoft.com/office/drawing/2014/main" id="{FF568042-04F9-450A-A878-201FA3976333}"/>
              </a:ext>
            </a:extLst>
          </p:cNvPr>
          <p:cNvSpPr/>
          <p:nvPr/>
        </p:nvSpPr>
        <p:spPr>
          <a:xfrm>
            <a:off x="2880360" y="3523388"/>
            <a:ext cx="8229600" cy="954107"/>
          </a:xfrm>
          <a:prstGeom prst="rect">
            <a:avLst/>
          </a:prstGeom>
          <a:solidFill>
            <a:schemeClr val="tx1"/>
          </a:solidFill>
        </p:spPr>
        <p:txBody>
          <a:bodyPr wrap="square">
            <a:spAutoFit/>
          </a:bodyPr>
          <a:lstStyle/>
          <a:p>
            <a:r>
              <a:rPr lang="es-ES" sz="2800" b="1" dirty="0">
                <a:solidFill>
                  <a:schemeClr val="bg1"/>
                </a:solidFill>
                <a:latin typeface="Arial" panose="020B0604020202020204" pitchFamily="34" charset="0"/>
                <a:cs typeface="Arial" panose="020B0604020202020204" pitchFamily="34" charset="0"/>
              </a:rPr>
              <a:t>Redes neuronales = Versatilidad + Framework </a:t>
            </a:r>
            <a:r>
              <a:rPr lang="en-US" sz="2800" b="1" dirty="0">
                <a:solidFill>
                  <a:schemeClr val="bg1"/>
                </a:solidFill>
                <a:latin typeface="Arial" panose="020B0604020202020204" pitchFamily="34" charset="0"/>
                <a:cs typeface="Arial" panose="020B0604020202020204" pitchFamily="34" charset="0"/>
              </a:rPr>
              <a:t>Friendly</a:t>
            </a:r>
          </a:p>
        </p:txBody>
      </p:sp>
      <p:pic>
        <p:nvPicPr>
          <p:cNvPr id="12" name="Gráfico 11">
            <a:extLst>
              <a:ext uri="{FF2B5EF4-FFF2-40B4-BE49-F238E27FC236}">
                <a16:creationId xmlns:a16="http://schemas.microsoft.com/office/drawing/2014/main" id="{E082C34F-AD73-408D-84FF-545BD09A4C3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364743" y="1586899"/>
            <a:ext cx="1295400" cy="1419225"/>
          </a:xfrm>
          <a:prstGeom prst="rect">
            <a:avLst/>
          </a:prstGeom>
        </p:spPr>
      </p:pic>
      <p:grpSp>
        <p:nvGrpSpPr>
          <p:cNvPr id="6" name="Grupo 5">
            <a:extLst>
              <a:ext uri="{FF2B5EF4-FFF2-40B4-BE49-F238E27FC236}">
                <a16:creationId xmlns:a16="http://schemas.microsoft.com/office/drawing/2014/main" id="{57041701-189F-4EB4-B5CD-DE8EB8C7F27C}"/>
              </a:ext>
            </a:extLst>
          </p:cNvPr>
          <p:cNvGrpSpPr/>
          <p:nvPr/>
        </p:nvGrpSpPr>
        <p:grpSpPr>
          <a:xfrm>
            <a:off x="1228320" y="3357392"/>
            <a:ext cx="1610275" cy="1148346"/>
            <a:chOff x="1216745" y="3339867"/>
            <a:chExt cx="1610275" cy="1148346"/>
          </a:xfrm>
        </p:grpSpPr>
        <p:pic>
          <p:nvPicPr>
            <p:cNvPr id="4" name="Gráfico 3">
              <a:extLst>
                <a:ext uri="{FF2B5EF4-FFF2-40B4-BE49-F238E27FC236}">
                  <a16:creationId xmlns:a16="http://schemas.microsoft.com/office/drawing/2014/main" id="{E99117D3-CCEE-4519-BC9A-BDB5E5CA8AB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216745" y="3339867"/>
              <a:ext cx="1610275" cy="1148346"/>
            </a:xfrm>
            <a:prstGeom prst="rect">
              <a:avLst/>
            </a:prstGeom>
          </p:spPr>
        </p:pic>
        <p:sp>
          <p:nvSpPr>
            <p:cNvPr id="5" name="CuadroTexto 4">
              <a:extLst>
                <a:ext uri="{FF2B5EF4-FFF2-40B4-BE49-F238E27FC236}">
                  <a16:creationId xmlns:a16="http://schemas.microsoft.com/office/drawing/2014/main" id="{0D7A220E-D8D2-4F81-BCF0-882456B29770}"/>
                </a:ext>
              </a:extLst>
            </p:cNvPr>
            <p:cNvSpPr txBox="1"/>
            <p:nvPr/>
          </p:nvSpPr>
          <p:spPr>
            <a:xfrm>
              <a:off x="2136280" y="3389385"/>
              <a:ext cx="619066" cy="369332"/>
            </a:xfrm>
            <a:prstGeom prst="rect">
              <a:avLst/>
            </a:prstGeom>
            <a:noFill/>
          </p:spPr>
          <p:txBody>
            <a:bodyPr wrap="square" rtlCol="0">
              <a:spAutoFit/>
            </a:bodyPr>
            <a:lstStyle/>
            <a:p>
              <a:pPr algn="ctr"/>
              <a:r>
                <a:rPr lang="en-US" sz="900" b="1" dirty="0">
                  <a:latin typeface="Arial" panose="020B0604020202020204" pitchFamily="34" charset="0"/>
                  <a:cs typeface="Arial" panose="020B0604020202020204" pitchFamily="34" charset="0"/>
                </a:rPr>
                <a:t>Human86.9%</a:t>
              </a:r>
            </a:p>
          </p:txBody>
        </p:sp>
      </p:grpSp>
    </p:spTree>
    <p:extLst>
      <p:ext uri="{BB962C8B-B14F-4D97-AF65-F5344CB8AC3E}">
        <p14:creationId xmlns:p14="http://schemas.microsoft.com/office/powerpoint/2010/main" val="26022885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Medidas de calidad para el modelo</a:t>
            </a:r>
            <a:endParaRPr lang="en-GB" sz="4400" b="1" dirty="0">
              <a:solidFill>
                <a:schemeClr val="bg1"/>
              </a:solidFill>
              <a:latin typeface="Arial" panose="020B0604020202020204" pitchFamily="34" charset="0"/>
              <a:cs typeface="Arial" panose="020B0604020202020204" pitchFamily="34" charset="0"/>
            </a:endParaRPr>
          </a:p>
        </p:txBody>
      </p:sp>
      <p:sp>
        <p:nvSpPr>
          <p:cNvPr id="17" name="Rectángulo 16">
            <a:extLst>
              <a:ext uri="{FF2B5EF4-FFF2-40B4-BE49-F238E27FC236}">
                <a16:creationId xmlns:a16="http://schemas.microsoft.com/office/drawing/2014/main" id="{18309DF7-DD6B-45FC-AB70-A592DC273346}"/>
              </a:ext>
            </a:extLst>
          </p:cNvPr>
          <p:cNvSpPr/>
          <p:nvPr/>
        </p:nvSpPr>
        <p:spPr>
          <a:xfrm>
            <a:off x="2880360" y="4994759"/>
            <a:ext cx="8229600" cy="954107"/>
          </a:xfrm>
          <a:prstGeom prst="rect">
            <a:avLst/>
          </a:prstGeom>
          <a:solidFill>
            <a:schemeClr val="tx1"/>
          </a:solidFill>
        </p:spPr>
        <p:txBody>
          <a:bodyPr wrap="square">
            <a:spAutoFit/>
          </a:bodyPr>
          <a:lstStyle/>
          <a:p>
            <a:r>
              <a:rPr lang="es-ES" sz="2800" b="1" dirty="0">
                <a:solidFill>
                  <a:schemeClr val="bg1"/>
                </a:solidFill>
                <a:latin typeface="Arial" panose="020B0604020202020204" pitchFamily="34" charset="0"/>
                <a:cs typeface="Arial" panose="020B0604020202020204" pitchFamily="34" charset="0"/>
              </a:rPr>
              <a:t>f1–score: Combina las medidas anteriores mediante el cálculo de su media armónica</a:t>
            </a:r>
            <a:endParaRPr lang="en-US" sz="2800" b="1" dirty="0">
              <a:solidFill>
                <a:schemeClr val="bg1"/>
              </a:solidFill>
              <a:latin typeface="Arial" panose="020B0604020202020204" pitchFamily="34" charset="0"/>
              <a:cs typeface="Arial" panose="020B0604020202020204" pitchFamily="34" charset="0"/>
            </a:endParaRPr>
          </a:p>
        </p:txBody>
      </p:sp>
      <p:sp>
        <p:nvSpPr>
          <p:cNvPr id="20" name="Rectángulo 19">
            <a:extLst>
              <a:ext uri="{FF2B5EF4-FFF2-40B4-BE49-F238E27FC236}">
                <a16:creationId xmlns:a16="http://schemas.microsoft.com/office/drawing/2014/main" id="{1303C3EA-1241-438F-87C2-2EAAF0309977}"/>
              </a:ext>
            </a:extLst>
          </p:cNvPr>
          <p:cNvSpPr/>
          <p:nvPr/>
        </p:nvSpPr>
        <p:spPr>
          <a:xfrm>
            <a:off x="2880360" y="2052017"/>
            <a:ext cx="8229600" cy="954107"/>
          </a:xfrm>
          <a:prstGeom prst="rect">
            <a:avLst/>
          </a:prstGeom>
          <a:solidFill>
            <a:schemeClr val="tx1"/>
          </a:solidFill>
        </p:spPr>
        <p:txBody>
          <a:bodyPr wrap="square">
            <a:spAutoFit/>
          </a:bodyPr>
          <a:lstStyle/>
          <a:p>
            <a:r>
              <a:rPr lang="en-U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Precision</a:t>
            </a:r>
            <a:r>
              <a:rPr lang="es-E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 ¿Que proporción de X son realmente X?</a:t>
            </a:r>
          </a:p>
        </p:txBody>
      </p:sp>
      <p:sp>
        <p:nvSpPr>
          <p:cNvPr id="21" name="Rectángulo 20">
            <a:extLst>
              <a:ext uri="{FF2B5EF4-FFF2-40B4-BE49-F238E27FC236}">
                <a16:creationId xmlns:a16="http://schemas.microsoft.com/office/drawing/2014/main" id="{FF568042-04F9-450A-A878-201FA3976333}"/>
              </a:ext>
            </a:extLst>
          </p:cNvPr>
          <p:cNvSpPr/>
          <p:nvPr/>
        </p:nvSpPr>
        <p:spPr>
          <a:xfrm>
            <a:off x="2880360" y="3523388"/>
            <a:ext cx="8229600" cy="954107"/>
          </a:xfrm>
          <a:prstGeom prst="rect">
            <a:avLst/>
          </a:prstGeom>
          <a:solidFill>
            <a:schemeClr val="tx1"/>
          </a:solidFill>
        </p:spPr>
        <p:txBody>
          <a:bodyPr wrap="square">
            <a:spAutoFit/>
          </a:bodyPr>
          <a:lstStyle/>
          <a:p>
            <a:r>
              <a:rPr lang="en-US" sz="2800" b="1" dirty="0">
                <a:solidFill>
                  <a:schemeClr val="bg1"/>
                </a:solidFill>
                <a:latin typeface="Arial" panose="020B0604020202020204" pitchFamily="34" charset="0"/>
                <a:cs typeface="Arial" panose="020B0604020202020204" pitchFamily="34" charset="0"/>
              </a:rPr>
              <a:t>Recall</a:t>
            </a:r>
            <a:r>
              <a:rPr lang="es-ES" sz="2800" b="1" dirty="0">
                <a:solidFill>
                  <a:schemeClr val="bg1"/>
                </a:solidFill>
                <a:latin typeface="Arial" panose="020B0604020202020204" pitchFamily="34" charset="0"/>
                <a:cs typeface="Arial" panose="020B0604020202020204" pitchFamily="34" charset="0"/>
              </a:rPr>
              <a:t>: De todas las X existentes, ¿cuántas se han encontrado?</a:t>
            </a:r>
            <a:endParaRPr lang="en-US" sz="2800" b="1" dirty="0">
              <a:solidFill>
                <a:schemeClr val="bg1"/>
              </a:solidFill>
              <a:latin typeface="Arial" panose="020B0604020202020204" pitchFamily="34" charset="0"/>
              <a:cs typeface="Arial" panose="020B0604020202020204" pitchFamily="34" charset="0"/>
            </a:endParaRPr>
          </a:p>
        </p:txBody>
      </p:sp>
      <p:pic>
        <p:nvPicPr>
          <p:cNvPr id="2" name="Gráfico 1">
            <a:extLst>
              <a:ext uri="{FF2B5EF4-FFF2-40B4-BE49-F238E27FC236}">
                <a16:creationId xmlns:a16="http://schemas.microsoft.com/office/drawing/2014/main" id="{7C9ECD77-F6B8-4310-B7F6-DC3BC97BCC4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46949" y="2052017"/>
            <a:ext cx="960293" cy="954107"/>
          </a:xfrm>
          <a:prstGeom prst="rect">
            <a:avLst/>
          </a:prstGeom>
        </p:spPr>
      </p:pic>
      <p:pic>
        <p:nvPicPr>
          <p:cNvPr id="15" name="Gráfico 14">
            <a:extLst>
              <a:ext uri="{FF2B5EF4-FFF2-40B4-BE49-F238E27FC236}">
                <a16:creationId xmlns:a16="http://schemas.microsoft.com/office/drawing/2014/main" id="{0DACA181-8107-4E64-A2AA-E818B2F6239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58523" y="3592838"/>
            <a:ext cx="960293" cy="954107"/>
          </a:xfrm>
          <a:prstGeom prst="rect">
            <a:avLst/>
          </a:prstGeom>
        </p:spPr>
      </p:pic>
      <p:sp>
        <p:nvSpPr>
          <p:cNvPr id="3" name="Flecha: a la derecha 2">
            <a:extLst>
              <a:ext uri="{FF2B5EF4-FFF2-40B4-BE49-F238E27FC236}">
                <a16:creationId xmlns:a16="http://schemas.microsoft.com/office/drawing/2014/main" id="{B864C429-DEE8-494D-8539-04641BAF6088}"/>
              </a:ext>
            </a:extLst>
          </p:cNvPr>
          <p:cNvSpPr/>
          <p:nvPr/>
        </p:nvSpPr>
        <p:spPr>
          <a:xfrm>
            <a:off x="1173831" y="2371163"/>
            <a:ext cx="306846" cy="315814"/>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lecha: a la derecha 21">
            <a:extLst>
              <a:ext uri="{FF2B5EF4-FFF2-40B4-BE49-F238E27FC236}">
                <a16:creationId xmlns:a16="http://schemas.microsoft.com/office/drawing/2014/main" id="{C5CC8628-A2B2-446B-9570-810E1E2137B2}"/>
              </a:ext>
            </a:extLst>
          </p:cNvPr>
          <p:cNvSpPr/>
          <p:nvPr/>
        </p:nvSpPr>
        <p:spPr>
          <a:xfrm rot="5400000">
            <a:off x="1885246" y="3208843"/>
            <a:ext cx="306846" cy="315814"/>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Gráfico 6">
            <a:extLst>
              <a:ext uri="{FF2B5EF4-FFF2-40B4-BE49-F238E27FC236}">
                <a16:creationId xmlns:a16="http://schemas.microsoft.com/office/drawing/2014/main" id="{B51297E0-77A8-4C04-8E83-52062974F56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333401" y="5191485"/>
            <a:ext cx="1410535" cy="560653"/>
          </a:xfrm>
          <a:prstGeom prst="rect">
            <a:avLst/>
          </a:prstGeom>
        </p:spPr>
      </p:pic>
    </p:spTree>
    <p:extLst>
      <p:ext uri="{BB962C8B-B14F-4D97-AF65-F5344CB8AC3E}">
        <p14:creationId xmlns:p14="http://schemas.microsoft.com/office/powerpoint/2010/main" val="418113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Resultados del modelo base</a:t>
            </a:r>
            <a:endParaRPr lang="en-GB" sz="4400" b="1" dirty="0">
              <a:solidFill>
                <a:schemeClr val="bg1"/>
              </a:solidFill>
              <a:latin typeface="Arial" panose="020B0604020202020204" pitchFamily="34" charset="0"/>
              <a:cs typeface="Arial" panose="020B0604020202020204" pitchFamily="34" charset="0"/>
            </a:endParaRPr>
          </a:p>
        </p:txBody>
      </p:sp>
      <p:pic>
        <p:nvPicPr>
          <p:cNvPr id="5" name="Gráfico 4">
            <a:extLst>
              <a:ext uri="{FF2B5EF4-FFF2-40B4-BE49-F238E27FC236}">
                <a16:creationId xmlns:a16="http://schemas.microsoft.com/office/drawing/2014/main" id="{5E1A2D03-18DA-4D61-9DA4-07119E47AD8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88950" y="2204524"/>
            <a:ext cx="1371600" cy="1530626"/>
          </a:xfrm>
          <a:prstGeom prst="rect">
            <a:avLst/>
          </a:prstGeom>
        </p:spPr>
      </p:pic>
      <p:pic>
        <p:nvPicPr>
          <p:cNvPr id="6" name="Gráfico 5">
            <a:extLst>
              <a:ext uri="{FF2B5EF4-FFF2-40B4-BE49-F238E27FC236}">
                <a16:creationId xmlns:a16="http://schemas.microsoft.com/office/drawing/2014/main" id="{A1BD4CD4-EF34-429D-B11F-566ABF3E90C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88950" y="4196067"/>
            <a:ext cx="1371600" cy="1869141"/>
          </a:xfrm>
          <a:prstGeom prst="rect">
            <a:avLst/>
          </a:prstGeom>
        </p:spPr>
      </p:pic>
      <p:grpSp>
        <p:nvGrpSpPr>
          <p:cNvPr id="11" name="Grupo 10">
            <a:extLst>
              <a:ext uri="{FF2B5EF4-FFF2-40B4-BE49-F238E27FC236}">
                <a16:creationId xmlns:a16="http://schemas.microsoft.com/office/drawing/2014/main" id="{EB4F2778-9868-458A-A903-7F3E64498B94}"/>
              </a:ext>
            </a:extLst>
          </p:cNvPr>
          <p:cNvGrpSpPr/>
          <p:nvPr/>
        </p:nvGrpSpPr>
        <p:grpSpPr>
          <a:xfrm>
            <a:off x="1397107" y="1781869"/>
            <a:ext cx="1371600" cy="4283339"/>
            <a:chOff x="1803068" y="1578626"/>
            <a:chExt cx="1371600" cy="4283339"/>
          </a:xfrm>
        </p:grpSpPr>
        <p:pic>
          <p:nvPicPr>
            <p:cNvPr id="4" name="Gráfico 3">
              <a:extLst>
                <a:ext uri="{FF2B5EF4-FFF2-40B4-BE49-F238E27FC236}">
                  <a16:creationId xmlns:a16="http://schemas.microsoft.com/office/drawing/2014/main" id="{7FFE8327-7AD8-4FF0-9E38-2ED7B58716C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803068" y="1578626"/>
              <a:ext cx="1371600" cy="1956734"/>
            </a:xfrm>
            <a:prstGeom prst="rect">
              <a:avLst/>
            </a:prstGeom>
          </p:spPr>
        </p:pic>
        <p:pic>
          <p:nvPicPr>
            <p:cNvPr id="8" name="Gráfico 7">
              <a:extLst>
                <a:ext uri="{FF2B5EF4-FFF2-40B4-BE49-F238E27FC236}">
                  <a16:creationId xmlns:a16="http://schemas.microsoft.com/office/drawing/2014/main" id="{89CF320E-81A7-4D74-BF49-067C2D8A938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H="1">
              <a:off x="1803068" y="4195973"/>
              <a:ext cx="1371600" cy="1665992"/>
            </a:xfrm>
            <a:prstGeom prst="rect">
              <a:avLst/>
            </a:prstGeom>
          </p:spPr>
        </p:pic>
      </p:grpSp>
      <p:sp>
        <p:nvSpPr>
          <p:cNvPr id="10" name="CuadroTexto 9">
            <a:extLst>
              <a:ext uri="{FF2B5EF4-FFF2-40B4-BE49-F238E27FC236}">
                <a16:creationId xmlns:a16="http://schemas.microsoft.com/office/drawing/2014/main" id="{2D07BF74-81DB-4ACC-BD97-7F3AB2E9B1BC}"/>
              </a:ext>
            </a:extLst>
          </p:cNvPr>
          <p:cNvSpPr txBox="1"/>
          <p:nvPr/>
        </p:nvSpPr>
        <p:spPr>
          <a:xfrm>
            <a:off x="2885299" y="1935288"/>
            <a:ext cx="2980303" cy="584775"/>
          </a:xfrm>
          <a:prstGeom prst="rect">
            <a:avLst/>
          </a:prstGeom>
          <a:noFill/>
        </p:spPr>
        <p:txBody>
          <a:bodyPr wrap="square" rtlCol="0">
            <a:spAutoFit/>
          </a:bodyPr>
          <a:lstStyle/>
          <a:p>
            <a:r>
              <a:rPr lang="es-ES" sz="3200" b="1" dirty="0">
                <a:latin typeface="Arial" panose="020B0604020202020204" pitchFamily="34" charset="0"/>
                <a:cs typeface="Arial" panose="020B0604020202020204" pitchFamily="34" charset="0"/>
              </a:rPr>
              <a:t>Planta Piloto</a:t>
            </a:r>
          </a:p>
        </p:txBody>
      </p:sp>
      <p:sp>
        <p:nvSpPr>
          <p:cNvPr id="23" name="CuadroTexto 22">
            <a:extLst>
              <a:ext uri="{FF2B5EF4-FFF2-40B4-BE49-F238E27FC236}">
                <a16:creationId xmlns:a16="http://schemas.microsoft.com/office/drawing/2014/main" id="{5580F30D-D48B-4622-A5EA-E36F00E263CA}"/>
              </a:ext>
            </a:extLst>
          </p:cNvPr>
          <p:cNvSpPr txBox="1"/>
          <p:nvPr/>
        </p:nvSpPr>
        <p:spPr>
          <a:xfrm>
            <a:off x="2885299" y="4302622"/>
            <a:ext cx="2980303" cy="584775"/>
          </a:xfrm>
          <a:prstGeom prst="rect">
            <a:avLst/>
          </a:prstGeom>
          <a:noFill/>
        </p:spPr>
        <p:txBody>
          <a:bodyPr wrap="square" rtlCol="0">
            <a:spAutoFit/>
          </a:bodyPr>
          <a:lstStyle/>
          <a:p>
            <a:r>
              <a:rPr lang="es-ES" sz="3200" b="1" dirty="0">
                <a:latin typeface="Arial" panose="020B0604020202020204" pitchFamily="34" charset="0"/>
                <a:cs typeface="Arial" panose="020B0604020202020204" pitchFamily="34" charset="0"/>
              </a:rPr>
              <a:t>Planta A</a:t>
            </a:r>
          </a:p>
        </p:txBody>
      </p:sp>
      <p:sp>
        <p:nvSpPr>
          <p:cNvPr id="24" name="CuadroTexto 23">
            <a:extLst>
              <a:ext uri="{FF2B5EF4-FFF2-40B4-BE49-F238E27FC236}">
                <a16:creationId xmlns:a16="http://schemas.microsoft.com/office/drawing/2014/main" id="{F4CB71A3-F4D2-498E-BC8A-365507D76A56}"/>
              </a:ext>
            </a:extLst>
          </p:cNvPr>
          <p:cNvSpPr txBox="1"/>
          <p:nvPr/>
        </p:nvSpPr>
        <p:spPr>
          <a:xfrm>
            <a:off x="8171277" y="1933897"/>
            <a:ext cx="1887118" cy="584775"/>
          </a:xfrm>
          <a:prstGeom prst="rect">
            <a:avLst/>
          </a:prstGeom>
          <a:noFill/>
        </p:spPr>
        <p:txBody>
          <a:bodyPr wrap="square" rtlCol="0">
            <a:spAutoFit/>
          </a:bodyPr>
          <a:lstStyle/>
          <a:p>
            <a:r>
              <a:rPr lang="es-ES" sz="3200" b="1" dirty="0">
                <a:latin typeface="Arial" panose="020B0604020202020204" pitchFamily="34" charset="0"/>
                <a:cs typeface="Arial" panose="020B0604020202020204" pitchFamily="34" charset="0"/>
              </a:rPr>
              <a:t>Planta B</a:t>
            </a:r>
          </a:p>
        </p:txBody>
      </p:sp>
      <p:sp>
        <p:nvSpPr>
          <p:cNvPr id="25" name="CuadroTexto 24">
            <a:extLst>
              <a:ext uri="{FF2B5EF4-FFF2-40B4-BE49-F238E27FC236}">
                <a16:creationId xmlns:a16="http://schemas.microsoft.com/office/drawing/2014/main" id="{D6875829-89C0-43B6-8E34-66121AD3B36F}"/>
              </a:ext>
            </a:extLst>
          </p:cNvPr>
          <p:cNvSpPr txBox="1"/>
          <p:nvPr/>
        </p:nvSpPr>
        <p:spPr>
          <a:xfrm>
            <a:off x="8171277" y="4302621"/>
            <a:ext cx="1887118" cy="584775"/>
          </a:xfrm>
          <a:prstGeom prst="rect">
            <a:avLst/>
          </a:prstGeom>
          <a:noFill/>
        </p:spPr>
        <p:txBody>
          <a:bodyPr wrap="square" rtlCol="0">
            <a:spAutoFit/>
          </a:bodyPr>
          <a:lstStyle/>
          <a:p>
            <a:r>
              <a:rPr lang="es-ES" sz="3200" b="1" dirty="0">
                <a:latin typeface="Arial" panose="020B0604020202020204" pitchFamily="34" charset="0"/>
                <a:cs typeface="Arial" panose="020B0604020202020204" pitchFamily="34" charset="0"/>
              </a:rPr>
              <a:t>Planta N</a:t>
            </a:r>
          </a:p>
        </p:txBody>
      </p:sp>
      <p:graphicFrame>
        <p:nvGraphicFramePr>
          <p:cNvPr id="13" name="Tabla 12">
            <a:extLst>
              <a:ext uri="{FF2B5EF4-FFF2-40B4-BE49-F238E27FC236}">
                <a16:creationId xmlns:a16="http://schemas.microsoft.com/office/drawing/2014/main" id="{31EFED7B-1AD8-4074-B017-78B50FF134AB}"/>
              </a:ext>
            </a:extLst>
          </p:cNvPr>
          <p:cNvGraphicFramePr>
            <a:graphicFrameLocks noGrp="1"/>
          </p:cNvGraphicFramePr>
          <p:nvPr>
            <p:extLst>
              <p:ext uri="{D42A27DB-BD31-4B8C-83A1-F6EECF244321}">
                <p14:modId xmlns:p14="http://schemas.microsoft.com/office/powerpoint/2010/main" val="1088408105"/>
              </p:ext>
            </p:extLst>
          </p:nvPr>
        </p:nvGraphicFramePr>
        <p:xfrm>
          <a:off x="3025899" y="2695015"/>
          <a:ext cx="2554800" cy="1043588"/>
        </p:xfrm>
        <a:graphic>
          <a:graphicData uri="http://schemas.openxmlformats.org/drawingml/2006/table">
            <a:tbl>
              <a:tblPr firstRow="1" bandRow="1">
                <a:tableStyleId>{5C22544A-7EE6-4342-B048-85BDC9FD1C3A}</a:tableStyleId>
              </a:tblPr>
              <a:tblGrid>
                <a:gridCol w="851600">
                  <a:extLst>
                    <a:ext uri="{9D8B030D-6E8A-4147-A177-3AD203B41FA5}">
                      <a16:colId xmlns:a16="http://schemas.microsoft.com/office/drawing/2014/main" val="1196770532"/>
                    </a:ext>
                  </a:extLst>
                </a:gridCol>
                <a:gridCol w="851600">
                  <a:extLst>
                    <a:ext uri="{9D8B030D-6E8A-4147-A177-3AD203B41FA5}">
                      <a16:colId xmlns:a16="http://schemas.microsoft.com/office/drawing/2014/main" val="2593815900"/>
                    </a:ext>
                  </a:extLst>
                </a:gridCol>
                <a:gridCol w="851600">
                  <a:extLst>
                    <a:ext uri="{9D8B030D-6E8A-4147-A177-3AD203B41FA5}">
                      <a16:colId xmlns:a16="http://schemas.microsoft.com/office/drawing/2014/main" val="3228763821"/>
                    </a:ext>
                  </a:extLst>
                </a:gridCol>
              </a:tblGrid>
              <a:tr h="757118">
                <a:tc>
                  <a:txBody>
                    <a:bodyPr/>
                    <a:lstStyle/>
                    <a:p>
                      <a:pPr algn="ctr"/>
                      <a:r>
                        <a:rPr lang="en-US" sz="1800" dirty="0">
                          <a:solidFill>
                            <a:schemeClr val="tx1"/>
                          </a:solidFill>
                          <a:latin typeface="Arial" panose="020B0604020202020204" pitchFamily="34" charset="0"/>
                          <a:cs typeface="Arial" panose="020B0604020202020204" pitchFamily="34" charset="0"/>
                        </a:rPr>
                        <a:t>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7974565"/>
                  </a:ext>
                </a:extLst>
              </a:tr>
              <a:tr h="286470">
                <a:tc>
                  <a:txBody>
                    <a:bodyPr/>
                    <a:lstStyle/>
                    <a:p>
                      <a:pPr algn="ctr"/>
                      <a:r>
                        <a:rPr lang="en-US" sz="1000" b="1" dirty="0">
                          <a:latin typeface="Arial" panose="020B0604020202020204" pitchFamily="34" charset="0"/>
                          <a:cs typeface="Arial" panose="020B0604020202020204" pitchFamily="34" charset="0"/>
                        </a:rPr>
                        <a:t>Precision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Recall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f1-score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9084216"/>
                  </a:ext>
                </a:extLst>
              </a:tr>
            </a:tbl>
          </a:graphicData>
        </a:graphic>
      </p:graphicFrame>
      <p:graphicFrame>
        <p:nvGraphicFramePr>
          <p:cNvPr id="26" name="Tabla 25">
            <a:extLst>
              <a:ext uri="{FF2B5EF4-FFF2-40B4-BE49-F238E27FC236}">
                <a16:creationId xmlns:a16="http://schemas.microsoft.com/office/drawing/2014/main" id="{FEAC9BE1-371F-413B-B3D1-E243BADFEFC5}"/>
              </a:ext>
            </a:extLst>
          </p:cNvPr>
          <p:cNvGraphicFramePr>
            <a:graphicFrameLocks noGrp="1"/>
          </p:cNvGraphicFramePr>
          <p:nvPr>
            <p:extLst>
              <p:ext uri="{D42A27DB-BD31-4B8C-83A1-F6EECF244321}">
                <p14:modId xmlns:p14="http://schemas.microsoft.com/office/powerpoint/2010/main" val="3040250818"/>
              </p:ext>
            </p:extLst>
          </p:nvPr>
        </p:nvGraphicFramePr>
        <p:xfrm>
          <a:off x="3025899" y="5021620"/>
          <a:ext cx="2554800" cy="1043588"/>
        </p:xfrm>
        <a:graphic>
          <a:graphicData uri="http://schemas.openxmlformats.org/drawingml/2006/table">
            <a:tbl>
              <a:tblPr firstRow="1" bandRow="1">
                <a:tableStyleId>{5C22544A-7EE6-4342-B048-85BDC9FD1C3A}</a:tableStyleId>
              </a:tblPr>
              <a:tblGrid>
                <a:gridCol w="851600">
                  <a:extLst>
                    <a:ext uri="{9D8B030D-6E8A-4147-A177-3AD203B41FA5}">
                      <a16:colId xmlns:a16="http://schemas.microsoft.com/office/drawing/2014/main" val="1196770532"/>
                    </a:ext>
                  </a:extLst>
                </a:gridCol>
                <a:gridCol w="851600">
                  <a:extLst>
                    <a:ext uri="{9D8B030D-6E8A-4147-A177-3AD203B41FA5}">
                      <a16:colId xmlns:a16="http://schemas.microsoft.com/office/drawing/2014/main" val="2593815900"/>
                    </a:ext>
                  </a:extLst>
                </a:gridCol>
                <a:gridCol w="851600">
                  <a:extLst>
                    <a:ext uri="{9D8B030D-6E8A-4147-A177-3AD203B41FA5}">
                      <a16:colId xmlns:a16="http://schemas.microsoft.com/office/drawing/2014/main" val="3228763821"/>
                    </a:ext>
                  </a:extLst>
                </a:gridCol>
              </a:tblGrid>
              <a:tr h="757118">
                <a:tc>
                  <a:txBody>
                    <a:bodyPr/>
                    <a:lstStyle/>
                    <a:p>
                      <a:pPr algn="ctr"/>
                      <a:r>
                        <a:rPr lang="en-US" sz="1800" dirty="0">
                          <a:solidFill>
                            <a:schemeClr val="tx1"/>
                          </a:solidFill>
                          <a:latin typeface="Arial" panose="020B0604020202020204" pitchFamily="34" charset="0"/>
                          <a:cs typeface="Arial" panose="020B0604020202020204" pitchFamily="34" charset="0"/>
                        </a:rPr>
                        <a:t>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7974565"/>
                  </a:ext>
                </a:extLst>
              </a:tr>
              <a:tr h="286470">
                <a:tc>
                  <a:txBody>
                    <a:bodyPr/>
                    <a:lstStyle/>
                    <a:p>
                      <a:pPr algn="ctr"/>
                      <a:r>
                        <a:rPr lang="en-US" sz="1000" b="1" dirty="0">
                          <a:latin typeface="Arial" panose="020B0604020202020204" pitchFamily="34" charset="0"/>
                          <a:cs typeface="Arial" panose="020B0604020202020204" pitchFamily="34" charset="0"/>
                        </a:rPr>
                        <a:t>Precision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Recall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f1-score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9084216"/>
                  </a:ext>
                </a:extLst>
              </a:tr>
            </a:tbl>
          </a:graphicData>
        </a:graphic>
      </p:graphicFrame>
      <p:graphicFrame>
        <p:nvGraphicFramePr>
          <p:cNvPr id="27" name="Tabla 26">
            <a:extLst>
              <a:ext uri="{FF2B5EF4-FFF2-40B4-BE49-F238E27FC236}">
                <a16:creationId xmlns:a16="http://schemas.microsoft.com/office/drawing/2014/main" id="{393D4670-C8A9-4170-AE5B-C238318F0AFD}"/>
              </a:ext>
            </a:extLst>
          </p:cNvPr>
          <p:cNvGraphicFramePr>
            <a:graphicFrameLocks noGrp="1"/>
          </p:cNvGraphicFramePr>
          <p:nvPr>
            <p:extLst>
              <p:ext uri="{D42A27DB-BD31-4B8C-83A1-F6EECF244321}">
                <p14:modId xmlns:p14="http://schemas.microsoft.com/office/powerpoint/2010/main" val="3014412016"/>
              </p:ext>
            </p:extLst>
          </p:nvPr>
        </p:nvGraphicFramePr>
        <p:xfrm>
          <a:off x="8282730" y="2695015"/>
          <a:ext cx="2554800" cy="1043588"/>
        </p:xfrm>
        <a:graphic>
          <a:graphicData uri="http://schemas.openxmlformats.org/drawingml/2006/table">
            <a:tbl>
              <a:tblPr firstRow="1" bandRow="1">
                <a:tableStyleId>{5C22544A-7EE6-4342-B048-85BDC9FD1C3A}</a:tableStyleId>
              </a:tblPr>
              <a:tblGrid>
                <a:gridCol w="851600">
                  <a:extLst>
                    <a:ext uri="{9D8B030D-6E8A-4147-A177-3AD203B41FA5}">
                      <a16:colId xmlns:a16="http://schemas.microsoft.com/office/drawing/2014/main" val="1196770532"/>
                    </a:ext>
                  </a:extLst>
                </a:gridCol>
                <a:gridCol w="851600">
                  <a:extLst>
                    <a:ext uri="{9D8B030D-6E8A-4147-A177-3AD203B41FA5}">
                      <a16:colId xmlns:a16="http://schemas.microsoft.com/office/drawing/2014/main" val="2593815900"/>
                    </a:ext>
                  </a:extLst>
                </a:gridCol>
                <a:gridCol w="851600">
                  <a:extLst>
                    <a:ext uri="{9D8B030D-6E8A-4147-A177-3AD203B41FA5}">
                      <a16:colId xmlns:a16="http://schemas.microsoft.com/office/drawing/2014/main" val="3228763821"/>
                    </a:ext>
                  </a:extLst>
                </a:gridCol>
              </a:tblGrid>
              <a:tr h="757118">
                <a:tc>
                  <a:txBody>
                    <a:bodyPr/>
                    <a:lstStyle/>
                    <a:p>
                      <a:pPr algn="ctr"/>
                      <a:r>
                        <a:rPr lang="en-US" sz="1800" dirty="0">
                          <a:solidFill>
                            <a:schemeClr val="tx1"/>
                          </a:solidFill>
                          <a:latin typeface="Arial" panose="020B0604020202020204" pitchFamily="34" charset="0"/>
                          <a:cs typeface="Arial" panose="020B0604020202020204" pitchFamily="34" charset="0"/>
                        </a:rPr>
                        <a:t>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7974565"/>
                  </a:ext>
                </a:extLst>
              </a:tr>
              <a:tr h="286470">
                <a:tc>
                  <a:txBody>
                    <a:bodyPr/>
                    <a:lstStyle/>
                    <a:p>
                      <a:pPr algn="ctr"/>
                      <a:r>
                        <a:rPr lang="en-US" sz="1000" b="1" dirty="0">
                          <a:latin typeface="Arial" panose="020B0604020202020204" pitchFamily="34" charset="0"/>
                          <a:cs typeface="Arial" panose="020B0604020202020204" pitchFamily="34" charset="0"/>
                        </a:rPr>
                        <a:t>Precision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Recall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f1-score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9084216"/>
                  </a:ext>
                </a:extLst>
              </a:tr>
            </a:tbl>
          </a:graphicData>
        </a:graphic>
      </p:graphicFrame>
      <p:graphicFrame>
        <p:nvGraphicFramePr>
          <p:cNvPr id="28" name="Tabla 27">
            <a:extLst>
              <a:ext uri="{FF2B5EF4-FFF2-40B4-BE49-F238E27FC236}">
                <a16:creationId xmlns:a16="http://schemas.microsoft.com/office/drawing/2014/main" id="{84F79738-95F4-4893-BF4B-C8D89C513BF6}"/>
              </a:ext>
            </a:extLst>
          </p:cNvPr>
          <p:cNvGraphicFramePr>
            <a:graphicFrameLocks noGrp="1"/>
          </p:cNvGraphicFramePr>
          <p:nvPr>
            <p:extLst>
              <p:ext uri="{D42A27DB-BD31-4B8C-83A1-F6EECF244321}">
                <p14:modId xmlns:p14="http://schemas.microsoft.com/office/powerpoint/2010/main" val="2299430780"/>
              </p:ext>
            </p:extLst>
          </p:nvPr>
        </p:nvGraphicFramePr>
        <p:xfrm>
          <a:off x="8282730" y="5021620"/>
          <a:ext cx="2554800" cy="1043588"/>
        </p:xfrm>
        <a:graphic>
          <a:graphicData uri="http://schemas.openxmlformats.org/drawingml/2006/table">
            <a:tbl>
              <a:tblPr firstRow="1" bandRow="1">
                <a:tableStyleId>{5C22544A-7EE6-4342-B048-85BDC9FD1C3A}</a:tableStyleId>
              </a:tblPr>
              <a:tblGrid>
                <a:gridCol w="851600">
                  <a:extLst>
                    <a:ext uri="{9D8B030D-6E8A-4147-A177-3AD203B41FA5}">
                      <a16:colId xmlns:a16="http://schemas.microsoft.com/office/drawing/2014/main" val="1196770532"/>
                    </a:ext>
                  </a:extLst>
                </a:gridCol>
                <a:gridCol w="851600">
                  <a:extLst>
                    <a:ext uri="{9D8B030D-6E8A-4147-A177-3AD203B41FA5}">
                      <a16:colId xmlns:a16="http://schemas.microsoft.com/office/drawing/2014/main" val="2593815900"/>
                    </a:ext>
                  </a:extLst>
                </a:gridCol>
                <a:gridCol w="851600">
                  <a:extLst>
                    <a:ext uri="{9D8B030D-6E8A-4147-A177-3AD203B41FA5}">
                      <a16:colId xmlns:a16="http://schemas.microsoft.com/office/drawing/2014/main" val="3228763821"/>
                    </a:ext>
                  </a:extLst>
                </a:gridCol>
              </a:tblGrid>
              <a:tr h="757118">
                <a:tc>
                  <a:txBody>
                    <a:bodyPr/>
                    <a:lstStyle/>
                    <a:p>
                      <a:pPr algn="ctr"/>
                      <a:r>
                        <a:rPr lang="en-US" sz="1800" dirty="0">
                          <a:solidFill>
                            <a:schemeClr val="tx1"/>
                          </a:solidFill>
                          <a:latin typeface="Arial" panose="020B0604020202020204" pitchFamily="34" charset="0"/>
                          <a:cs typeface="Arial" panose="020B0604020202020204" pitchFamily="34" charset="0"/>
                        </a:rPr>
                        <a:t>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7974565"/>
                  </a:ext>
                </a:extLst>
              </a:tr>
              <a:tr h="286470">
                <a:tc>
                  <a:txBody>
                    <a:bodyPr/>
                    <a:lstStyle/>
                    <a:p>
                      <a:pPr algn="ctr"/>
                      <a:r>
                        <a:rPr lang="en-US" sz="1000" b="1" dirty="0">
                          <a:latin typeface="Arial" panose="020B0604020202020204" pitchFamily="34" charset="0"/>
                          <a:cs typeface="Arial" panose="020B0604020202020204" pitchFamily="34" charset="0"/>
                        </a:rPr>
                        <a:t>Precision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Recall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f1-score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9084216"/>
                  </a:ext>
                </a:extLst>
              </a:tr>
            </a:tbl>
          </a:graphicData>
        </a:graphic>
      </p:graphicFrame>
    </p:spTree>
    <p:extLst>
      <p:ext uri="{BB962C8B-B14F-4D97-AF65-F5344CB8AC3E}">
        <p14:creationId xmlns:p14="http://schemas.microsoft.com/office/powerpoint/2010/main" val="3308323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Intercambiabilidad del modelo base</a:t>
            </a:r>
            <a:endParaRPr lang="en-GB" sz="4400" b="1" dirty="0">
              <a:solidFill>
                <a:schemeClr val="bg1"/>
              </a:solidFill>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2C2F4CC0-8E96-4ADC-AB34-B8CB6A4370E7}"/>
              </a:ext>
            </a:extLst>
          </p:cNvPr>
          <p:cNvGraphicFramePr>
            <a:graphicFrameLocks noGrp="1"/>
          </p:cNvGraphicFramePr>
          <p:nvPr>
            <p:extLst>
              <p:ext uri="{D42A27DB-BD31-4B8C-83A1-F6EECF244321}">
                <p14:modId xmlns:p14="http://schemas.microsoft.com/office/powerpoint/2010/main" val="3825376179"/>
              </p:ext>
            </p:extLst>
          </p:nvPr>
        </p:nvGraphicFramePr>
        <p:xfrm>
          <a:off x="1263713" y="1692999"/>
          <a:ext cx="9664573" cy="4300797"/>
        </p:xfrm>
        <a:graphic>
          <a:graphicData uri="http://schemas.openxmlformats.org/drawingml/2006/table">
            <a:tbl>
              <a:tblPr firstRow="1" firstCol="1" bandRow="1"/>
              <a:tblGrid>
                <a:gridCol w="1725537">
                  <a:extLst>
                    <a:ext uri="{9D8B030D-6E8A-4147-A177-3AD203B41FA5}">
                      <a16:colId xmlns:a16="http://schemas.microsoft.com/office/drawing/2014/main" val="2925797000"/>
                    </a:ext>
                  </a:extLst>
                </a:gridCol>
                <a:gridCol w="1915346">
                  <a:extLst>
                    <a:ext uri="{9D8B030D-6E8A-4147-A177-3AD203B41FA5}">
                      <a16:colId xmlns:a16="http://schemas.microsoft.com/office/drawing/2014/main" val="881615750"/>
                    </a:ext>
                  </a:extLst>
                </a:gridCol>
                <a:gridCol w="1915346">
                  <a:extLst>
                    <a:ext uri="{9D8B030D-6E8A-4147-A177-3AD203B41FA5}">
                      <a16:colId xmlns:a16="http://schemas.microsoft.com/office/drawing/2014/main" val="3376034479"/>
                    </a:ext>
                  </a:extLst>
                </a:gridCol>
                <a:gridCol w="1369448">
                  <a:extLst>
                    <a:ext uri="{9D8B030D-6E8A-4147-A177-3AD203B41FA5}">
                      <a16:colId xmlns:a16="http://schemas.microsoft.com/office/drawing/2014/main" val="290065113"/>
                    </a:ext>
                  </a:extLst>
                </a:gridCol>
                <a:gridCol w="1369448">
                  <a:extLst>
                    <a:ext uri="{9D8B030D-6E8A-4147-A177-3AD203B41FA5}">
                      <a16:colId xmlns:a16="http://schemas.microsoft.com/office/drawing/2014/main" val="1244056836"/>
                    </a:ext>
                  </a:extLst>
                </a:gridCol>
                <a:gridCol w="1369448">
                  <a:extLst>
                    <a:ext uri="{9D8B030D-6E8A-4147-A177-3AD203B41FA5}">
                      <a16:colId xmlns:a16="http://schemas.microsoft.com/office/drawing/2014/main" val="4037018251"/>
                    </a:ext>
                  </a:extLst>
                </a:gridCol>
              </a:tblGrid>
              <a:tr h="575282">
                <a:tc gridSpan="2">
                  <a:txBody>
                    <a:bodyPr/>
                    <a:lstStyle/>
                    <a:p>
                      <a:pPr algn="ctr"/>
                      <a:r>
                        <a:rPr lang="es-ES" sz="2400" b="1" dirty="0">
                          <a:effectLst/>
                          <a:latin typeface="Arial" panose="020B0604020202020204" pitchFamily="34" charset="0"/>
                          <a:cs typeface="Arial" panose="020B0604020202020204" pitchFamily="34" charset="0"/>
                        </a:rPr>
                        <a:t>SELECT MODEL</a:t>
                      </a:r>
                      <a:endParaRPr lang="en-GB" sz="2400" b="1" dirty="0">
                        <a:effectLst/>
                        <a:latin typeface="Arial" panose="020B0604020202020204" pitchFamily="34" charset="0"/>
                        <a:cs typeface="Arial" panose="020B0604020202020204" pitchFamily="34" charset="0"/>
                      </a:endParaRPr>
                    </a:p>
                  </a:txBody>
                  <a:tcPr marL="68580" marR="68580" marT="0" marB="0" anchor="ctr">
                    <a:lnL>
                      <a:noFill/>
                    </a:lnL>
                    <a:lnR>
                      <a:noFill/>
                    </a:lnR>
                    <a:lnT>
                      <a:noFill/>
                    </a:lnT>
                    <a:lnB>
                      <a:noFill/>
                    </a:lnB>
                  </a:tcPr>
                </a:tc>
                <a:tc hMerge="1">
                  <a:txBody>
                    <a:bodyPr/>
                    <a:lstStyle/>
                    <a:p>
                      <a:pPr algn="ctr"/>
                      <a:endParaRPr lang="en-GB" sz="1000" dirty="0">
                        <a:effectLst/>
                        <a:latin typeface="Times New Roman" panose="02020603050405020304" pitchFamily="18" charset="0"/>
                      </a:endParaRPr>
                    </a:p>
                  </a:txBody>
                  <a:tcPr marL="68580" marR="68580" marT="0" marB="0" anchor="ctr">
                    <a:lnL>
                      <a:noFill/>
                    </a:lnL>
                    <a:lnR w="12700" cap="flat" cmpd="sng" algn="ctr">
                      <a:noFill/>
                      <a:prstDash val="solid"/>
                      <a:round/>
                      <a:headEnd type="none" w="med" len="med"/>
                      <a:tailEnd type="none" w="med" len="med"/>
                    </a:lnR>
                    <a:lnT>
                      <a:noFill/>
                    </a:lnT>
                    <a:lnB>
                      <a:noFill/>
                    </a:lnB>
                  </a:tcPr>
                </a:tc>
                <a:tc gridSpan="4">
                  <a:txBody>
                    <a:bodyPr/>
                    <a:lstStyle/>
                    <a:p>
                      <a:pPr algn="ctr">
                        <a:spcAft>
                          <a:spcPts val="0"/>
                        </a:spcAft>
                      </a:pPr>
                      <a:r>
                        <a:rPr lang="en-GB" sz="36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Test</a:t>
                      </a:r>
                      <a:endParaRPr lang="en-GB" sz="36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038010922"/>
                  </a:ext>
                </a:extLst>
              </a:tr>
              <a:tr h="745103">
                <a:tc>
                  <a:txBody>
                    <a:bodyPr/>
                    <a:lstStyle/>
                    <a:p>
                      <a:endParaRPr lang="en-GB" sz="1000">
                        <a:effectLst/>
                        <a:latin typeface="Times New Roman" panose="02020603050405020304" pitchFamily="18" charset="0"/>
                      </a:endParaRPr>
                    </a:p>
                  </a:txBody>
                  <a:tcPr marL="68580" marR="68580" marT="0" marB="0" anchor="ctr">
                    <a:lnL>
                      <a:noFill/>
                    </a:lnL>
                    <a:lnR>
                      <a:noFill/>
                    </a:lnR>
                    <a:lnT>
                      <a:noFill/>
                    </a:lnT>
                    <a:lnB w="12700" cap="flat" cmpd="sng" algn="ctr">
                      <a:solidFill>
                        <a:srgbClr val="FFFFFF"/>
                      </a:solidFill>
                      <a:prstDash val="solid"/>
                      <a:round/>
                      <a:headEnd type="none" w="med" len="med"/>
                      <a:tailEnd type="none" w="med" len="med"/>
                    </a:lnB>
                  </a:tcPr>
                </a:tc>
                <a:tc>
                  <a:txBody>
                    <a:bodyPr/>
                    <a:lstStyle/>
                    <a:p>
                      <a:endParaRPr lang="en-GB" sz="1000">
                        <a:effectLst/>
                        <a:latin typeface="Times New Roman" panose="02020603050405020304" pitchFamily="18" charset="0"/>
                      </a:endParaRPr>
                    </a:p>
                  </a:txBody>
                  <a:tcPr marL="68580" marR="68580" marT="0" marB="0" anchor="ctr">
                    <a:lnL>
                      <a:noFill/>
                    </a:lnL>
                    <a:lnR w="1270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tcPr>
                </a:tc>
                <a:tc>
                  <a:txBody>
                    <a:bodyPr/>
                    <a:lstStyle/>
                    <a:p>
                      <a:pPr algn="ctr">
                        <a:spcAft>
                          <a:spcPts val="0"/>
                        </a:spcAft>
                      </a:pPr>
                      <a:r>
                        <a:rPr lang="es-ES"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Piloto</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n-GB"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A</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n-GB"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B</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n-GB"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N</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extLst>
                  <a:ext uri="{0D108BD9-81ED-4DB2-BD59-A6C34878D82A}">
                    <a16:rowId xmlns:a16="http://schemas.microsoft.com/office/drawing/2014/main" val="124275185"/>
                  </a:ext>
                </a:extLst>
              </a:tr>
              <a:tr h="745103">
                <a:tc rowSpan="4">
                  <a:txBody>
                    <a:bodyPr/>
                    <a:lstStyle/>
                    <a:p>
                      <a:pPr algn="ctr">
                        <a:spcAft>
                          <a:spcPts val="0"/>
                        </a:spcAft>
                      </a:pPr>
                      <a:r>
                        <a:rPr lang="en-GB" sz="36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Train</a:t>
                      </a:r>
                      <a:endParaRPr lang="en-GB" sz="3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vert="vert27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s-ES"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Piloto</a:t>
                      </a:r>
                      <a:endParaRPr lang="en-GB" sz="20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n-GB"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0.94</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0.91</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0.82</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GB"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0.88</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0997615"/>
                  </a:ext>
                </a:extLst>
              </a:tr>
              <a:tr h="745103">
                <a:tc vMerge="1">
                  <a:txBody>
                    <a:bodyPr/>
                    <a:lstStyle/>
                    <a:p>
                      <a:endParaRPr lang="en-GB"/>
                    </a:p>
                  </a:txBody>
                  <a:tcPr/>
                </a:tc>
                <a:tc>
                  <a:txBody>
                    <a:bodyPr/>
                    <a:lstStyle/>
                    <a:p>
                      <a:pPr algn="ctr">
                        <a:spcAft>
                          <a:spcPts val="0"/>
                        </a:spcAft>
                      </a:pPr>
                      <a:r>
                        <a:rPr lang="en-GB"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A</a:t>
                      </a:r>
                      <a:endParaRPr lang="en-GB" sz="20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0.89</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0.95</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0.79</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GB"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0.84</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09648550"/>
                  </a:ext>
                </a:extLst>
              </a:tr>
              <a:tr h="745103">
                <a:tc vMerge="1">
                  <a:txBody>
                    <a:bodyPr/>
                    <a:lstStyle/>
                    <a:p>
                      <a:endParaRPr lang="en-GB"/>
                    </a:p>
                  </a:txBody>
                  <a:tcPr/>
                </a:tc>
                <a:tc>
                  <a:txBody>
                    <a:bodyPr/>
                    <a:lstStyle/>
                    <a:p>
                      <a:pPr algn="ctr">
                        <a:spcAft>
                          <a:spcPts val="0"/>
                        </a:spcAft>
                      </a:pPr>
                      <a:r>
                        <a:rPr lang="en-GB"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B</a:t>
                      </a:r>
                      <a:endParaRPr lang="en-GB" sz="20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0.80</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0.81</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0.94</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spcAft>
                          <a:spcPts val="0"/>
                        </a:spcAft>
                      </a:pPr>
                      <a:r>
                        <a:rPr lang="en-GB"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0.73</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91884795"/>
                  </a:ext>
                </a:extLst>
              </a:tr>
              <a:tr h="745103">
                <a:tc vMerge="1">
                  <a:txBody>
                    <a:bodyPr/>
                    <a:lstStyle/>
                    <a:p>
                      <a:endParaRPr lang="en-GB"/>
                    </a:p>
                  </a:txBody>
                  <a:tcPr/>
                </a:tc>
                <a:tc>
                  <a:txBody>
                    <a:bodyPr/>
                    <a:lstStyle/>
                    <a:p>
                      <a:pPr algn="ctr">
                        <a:spcAft>
                          <a:spcPts val="0"/>
                        </a:spcAft>
                      </a:pPr>
                      <a:r>
                        <a:rPr lang="en-GB"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N</a:t>
                      </a:r>
                      <a:endParaRPr lang="en-GB" sz="20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0.92</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0.93</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GB"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0.76</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GB"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0.91</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3735927994"/>
                  </a:ext>
                </a:extLst>
              </a:tr>
            </a:tbl>
          </a:graphicData>
        </a:graphic>
      </p:graphicFrame>
      <p:pic>
        <p:nvPicPr>
          <p:cNvPr id="14" name="Graphic 13">
            <a:extLst>
              <a:ext uri="{FF2B5EF4-FFF2-40B4-BE49-F238E27FC236}">
                <a16:creationId xmlns:a16="http://schemas.microsoft.com/office/drawing/2014/main" id="{4E5E409E-4644-489D-A2CE-D0EB3610987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66249" y="2382268"/>
            <a:ext cx="3047245" cy="558145"/>
          </a:xfrm>
          <a:prstGeom prst="rect">
            <a:avLst/>
          </a:prstGeom>
        </p:spPr>
      </p:pic>
      <p:sp>
        <p:nvSpPr>
          <p:cNvPr id="29" name="Flecha: a la derecha 21">
            <a:extLst>
              <a:ext uri="{FF2B5EF4-FFF2-40B4-BE49-F238E27FC236}">
                <a16:creationId xmlns:a16="http://schemas.microsoft.com/office/drawing/2014/main" id="{261C4E89-851F-4064-974C-31654D3B9AEF}"/>
              </a:ext>
            </a:extLst>
          </p:cNvPr>
          <p:cNvSpPr/>
          <p:nvPr/>
        </p:nvSpPr>
        <p:spPr>
          <a:xfrm rot="5400000">
            <a:off x="2612134" y="2187828"/>
            <a:ext cx="178291" cy="210589"/>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50254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Resultados del modelo federado</a:t>
            </a:r>
            <a:endParaRPr lang="en-GB" sz="4400" b="1" dirty="0">
              <a:solidFill>
                <a:schemeClr val="bg1"/>
              </a:solidFill>
              <a:latin typeface="Arial" panose="020B0604020202020204" pitchFamily="34" charset="0"/>
              <a:cs typeface="Arial" panose="020B0604020202020204" pitchFamily="34" charset="0"/>
            </a:endParaRPr>
          </a:p>
        </p:txBody>
      </p:sp>
      <p:pic>
        <p:nvPicPr>
          <p:cNvPr id="5" name="Gráfico 4">
            <a:extLst>
              <a:ext uri="{FF2B5EF4-FFF2-40B4-BE49-F238E27FC236}">
                <a16:creationId xmlns:a16="http://schemas.microsoft.com/office/drawing/2014/main" id="{5E1A2D03-18DA-4D61-9DA4-07119E47AD8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88950" y="2204524"/>
            <a:ext cx="1371600" cy="1530626"/>
          </a:xfrm>
          <a:prstGeom prst="rect">
            <a:avLst/>
          </a:prstGeom>
        </p:spPr>
      </p:pic>
      <p:pic>
        <p:nvPicPr>
          <p:cNvPr id="6" name="Gráfico 5">
            <a:extLst>
              <a:ext uri="{FF2B5EF4-FFF2-40B4-BE49-F238E27FC236}">
                <a16:creationId xmlns:a16="http://schemas.microsoft.com/office/drawing/2014/main" id="{A1BD4CD4-EF34-429D-B11F-566ABF3E90C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88950" y="4196067"/>
            <a:ext cx="1371600" cy="1869141"/>
          </a:xfrm>
          <a:prstGeom prst="rect">
            <a:avLst/>
          </a:prstGeom>
        </p:spPr>
      </p:pic>
      <p:grpSp>
        <p:nvGrpSpPr>
          <p:cNvPr id="11" name="Grupo 10">
            <a:extLst>
              <a:ext uri="{FF2B5EF4-FFF2-40B4-BE49-F238E27FC236}">
                <a16:creationId xmlns:a16="http://schemas.microsoft.com/office/drawing/2014/main" id="{EB4F2778-9868-458A-A903-7F3E64498B94}"/>
              </a:ext>
            </a:extLst>
          </p:cNvPr>
          <p:cNvGrpSpPr/>
          <p:nvPr/>
        </p:nvGrpSpPr>
        <p:grpSpPr>
          <a:xfrm>
            <a:off x="1397107" y="1781869"/>
            <a:ext cx="1371600" cy="4283339"/>
            <a:chOff x="1803068" y="1578626"/>
            <a:chExt cx="1371600" cy="4283339"/>
          </a:xfrm>
        </p:grpSpPr>
        <p:pic>
          <p:nvPicPr>
            <p:cNvPr id="4" name="Gráfico 3">
              <a:extLst>
                <a:ext uri="{FF2B5EF4-FFF2-40B4-BE49-F238E27FC236}">
                  <a16:creationId xmlns:a16="http://schemas.microsoft.com/office/drawing/2014/main" id="{7FFE8327-7AD8-4FF0-9E38-2ED7B58716C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803068" y="1578626"/>
              <a:ext cx="1371600" cy="1956734"/>
            </a:xfrm>
            <a:prstGeom prst="rect">
              <a:avLst/>
            </a:prstGeom>
          </p:spPr>
        </p:pic>
        <p:pic>
          <p:nvPicPr>
            <p:cNvPr id="8" name="Gráfico 7">
              <a:extLst>
                <a:ext uri="{FF2B5EF4-FFF2-40B4-BE49-F238E27FC236}">
                  <a16:creationId xmlns:a16="http://schemas.microsoft.com/office/drawing/2014/main" id="{89CF320E-81A7-4D74-BF49-067C2D8A938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H="1">
              <a:off x="1803068" y="4195973"/>
              <a:ext cx="1371600" cy="1665992"/>
            </a:xfrm>
            <a:prstGeom prst="rect">
              <a:avLst/>
            </a:prstGeom>
          </p:spPr>
        </p:pic>
      </p:grpSp>
      <p:sp>
        <p:nvSpPr>
          <p:cNvPr id="10" name="CuadroTexto 9">
            <a:extLst>
              <a:ext uri="{FF2B5EF4-FFF2-40B4-BE49-F238E27FC236}">
                <a16:creationId xmlns:a16="http://schemas.microsoft.com/office/drawing/2014/main" id="{2D07BF74-81DB-4ACC-BD97-7F3AB2E9B1BC}"/>
              </a:ext>
            </a:extLst>
          </p:cNvPr>
          <p:cNvSpPr txBox="1"/>
          <p:nvPr/>
        </p:nvSpPr>
        <p:spPr>
          <a:xfrm>
            <a:off x="2885299" y="1935288"/>
            <a:ext cx="2980303" cy="584775"/>
          </a:xfrm>
          <a:prstGeom prst="rect">
            <a:avLst/>
          </a:prstGeom>
          <a:noFill/>
        </p:spPr>
        <p:txBody>
          <a:bodyPr wrap="square" rtlCol="0">
            <a:spAutoFit/>
          </a:bodyPr>
          <a:lstStyle/>
          <a:p>
            <a:r>
              <a:rPr lang="es-ES" sz="3200" b="1" dirty="0">
                <a:latin typeface="Arial" panose="020B0604020202020204" pitchFamily="34" charset="0"/>
                <a:cs typeface="Arial" panose="020B0604020202020204" pitchFamily="34" charset="0"/>
              </a:rPr>
              <a:t>Planta Piloto</a:t>
            </a:r>
          </a:p>
        </p:txBody>
      </p:sp>
      <p:sp>
        <p:nvSpPr>
          <p:cNvPr id="23" name="CuadroTexto 22">
            <a:extLst>
              <a:ext uri="{FF2B5EF4-FFF2-40B4-BE49-F238E27FC236}">
                <a16:creationId xmlns:a16="http://schemas.microsoft.com/office/drawing/2014/main" id="{5580F30D-D48B-4622-A5EA-E36F00E263CA}"/>
              </a:ext>
            </a:extLst>
          </p:cNvPr>
          <p:cNvSpPr txBox="1"/>
          <p:nvPr/>
        </p:nvSpPr>
        <p:spPr>
          <a:xfrm>
            <a:off x="2885299" y="4302622"/>
            <a:ext cx="2980303" cy="584775"/>
          </a:xfrm>
          <a:prstGeom prst="rect">
            <a:avLst/>
          </a:prstGeom>
          <a:noFill/>
        </p:spPr>
        <p:txBody>
          <a:bodyPr wrap="square" rtlCol="0">
            <a:spAutoFit/>
          </a:bodyPr>
          <a:lstStyle/>
          <a:p>
            <a:r>
              <a:rPr lang="es-ES" sz="3200" b="1" dirty="0">
                <a:latin typeface="Arial" panose="020B0604020202020204" pitchFamily="34" charset="0"/>
                <a:cs typeface="Arial" panose="020B0604020202020204" pitchFamily="34" charset="0"/>
              </a:rPr>
              <a:t>Planta A</a:t>
            </a:r>
          </a:p>
        </p:txBody>
      </p:sp>
      <p:sp>
        <p:nvSpPr>
          <p:cNvPr id="24" name="CuadroTexto 23">
            <a:extLst>
              <a:ext uri="{FF2B5EF4-FFF2-40B4-BE49-F238E27FC236}">
                <a16:creationId xmlns:a16="http://schemas.microsoft.com/office/drawing/2014/main" id="{F4CB71A3-F4D2-498E-BC8A-365507D76A56}"/>
              </a:ext>
            </a:extLst>
          </p:cNvPr>
          <p:cNvSpPr txBox="1"/>
          <p:nvPr/>
        </p:nvSpPr>
        <p:spPr>
          <a:xfrm>
            <a:off x="8171277" y="1933897"/>
            <a:ext cx="1887118" cy="584775"/>
          </a:xfrm>
          <a:prstGeom prst="rect">
            <a:avLst/>
          </a:prstGeom>
          <a:noFill/>
        </p:spPr>
        <p:txBody>
          <a:bodyPr wrap="square" rtlCol="0">
            <a:spAutoFit/>
          </a:bodyPr>
          <a:lstStyle/>
          <a:p>
            <a:r>
              <a:rPr lang="es-ES" sz="3200" b="1" dirty="0">
                <a:latin typeface="Arial" panose="020B0604020202020204" pitchFamily="34" charset="0"/>
                <a:cs typeface="Arial" panose="020B0604020202020204" pitchFamily="34" charset="0"/>
              </a:rPr>
              <a:t>Planta B</a:t>
            </a:r>
          </a:p>
        </p:txBody>
      </p:sp>
      <p:sp>
        <p:nvSpPr>
          <p:cNvPr id="25" name="CuadroTexto 24">
            <a:extLst>
              <a:ext uri="{FF2B5EF4-FFF2-40B4-BE49-F238E27FC236}">
                <a16:creationId xmlns:a16="http://schemas.microsoft.com/office/drawing/2014/main" id="{D6875829-89C0-43B6-8E34-66121AD3B36F}"/>
              </a:ext>
            </a:extLst>
          </p:cNvPr>
          <p:cNvSpPr txBox="1"/>
          <p:nvPr/>
        </p:nvSpPr>
        <p:spPr>
          <a:xfrm>
            <a:off x="8171277" y="4302621"/>
            <a:ext cx="1887118" cy="584775"/>
          </a:xfrm>
          <a:prstGeom prst="rect">
            <a:avLst/>
          </a:prstGeom>
          <a:noFill/>
        </p:spPr>
        <p:txBody>
          <a:bodyPr wrap="square" rtlCol="0">
            <a:spAutoFit/>
          </a:bodyPr>
          <a:lstStyle/>
          <a:p>
            <a:r>
              <a:rPr lang="es-ES" sz="3200" b="1" dirty="0">
                <a:latin typeface="Arial" panose="020B0604020202020204" pitchFamily="34" charset="0"/>
                <a:cs typeface="Arial" panose="020B0604020202020204" pitchFamily="34" charset="0"/>
              </a:rPr>
              <a:t>Planta N</a:t>
            </a:r>
          </a:p>
        </p:txBody>
      </p:sp>
      <p:graphicFrame>
        <p:nvGraphicFramePr>
          <p:cNvPr id="13" name="Tabla 12">
            <a:extLst>
              <a:ext uri="{FF2B5EF4-FFF2-40B4-BE49-F238E27FC236}">
                <a16:creationId xmlns:a16="http://schemas.microsoft.com/office/drawing/2014/main" id="{31EFED7B-1AD8-4074-B017-78B50FF134AB}"/>
              </a:ext>
            </a:extLst>
          </p:cNvPr>
          <p:cNvGraphicFramePr>
            <a:graphicFrameLocks noGrp="1"/>
          </p:cNvGraphicFramePr>
          <p:nvPr>
            <p:extLst>
              <p:ext uri="{D42A27DB-BD31-4B8C-83A1-F6EECF244321}">
                <p14:modId xmlns:p14="http://schemas.microsoft.com/office/powerpoint/2010/main" val="3664526567"/>
              </p:ext>
            </p:extLst>
          </p:nvPr>
        </p:nvGraphicFramePr>
        <p:xfrm>
          <a:off x="3025899" y="2695015"/>
          <a:ext cx="2554800" cy="1043588"/>
        </p:xfrm>
        <a:graphic>
          <a:graphicData uri="http://schemas.openxmlformats.org/drawingml/2006/table">
            <a:tbl>
              <a:tblPr firstRow="1" bandRow="1">
                <a:tableStyleId>{5C22544A-7EE6-4342-B048-85BDC9FD1C3A}</a:tableStyleId>
              </a:tblPr>
              <a:tblGrid>
                <a:gridCol w="851600">
                  <a:extLst>
                    <a:ext uri="{9D8B030D-6E8A-4147-A177-3AD203B41FA5}">
                      <a16:colId xmlns:a16="http://schemas.microsoft.com/office/drawing/2014/main" val="1196770532"/>
                    </a:ext>
                  </a:extLst>
                </a:gridCol>
                <a:gridCol w="851600">
                  <a:extLst>
                    <a:ext uri="{9D8B030D-6E8A-4147-A177-3AD203B41FA5}">
                      <a16:colId xmlns:a16="http://schemas.microsoft.com/office/drawing/2014/main" val="2593815900"/>
                    </a:ext>
                  </a:extLst>
                </a:gridCol>
                <a:gridCol w="851600">
                  <a:extLst>
                    <a:ext uri="{9D8B030D-6E8A-4147-A177-3AD203B41FA5}">
                      <a16:colId xmlns:a16="http://schemas.microsoft.com/office/drawing/2014/main" val="3228763821"/>
                    </a:ext>
                  </a:extLst>
                </a:gridCol>
              </a:tblGrid>
              <a:tr h="757118">
                <a:tc>
                  <a:txBody>
                    <a:bodyPr/>
                    <a:lstStyle/>
                    <a:p>
                      <a:pPr algn="ctr"/>
                      <a:r>
                        <a:rPr lang="en-US" sz="1800" dirty="0">
                          <a:solidFill>
                            <a:schemeClr val="tx1"/>
                          </a:solidFill>
                          <a:latin typeface="Arial" panose="020B0604020202020204" pitchFamily="34" charset="0"/>
                          <a:cs typeface="Arial" panose="020B0604020202020204" pitchFamily="34" charset="0"/>
                        </a:rPr>
                        <a:t>85%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7974565"/>
                  </a:ext>
                </a:extLst>
              </a:tr>
              <a:tr h="286470">
                <a:tc>
                  <a:txBody>
                    <a:bodyPr/>
                    <a:lstStyle/>
                    <a:p>
                      <a:pPr algn="ctr"/>
                      <a:r>
                        <a:rPr lang="en-US" sz="1000" b="1" dirty="0">
                          <a:latin typeface="Arial" panose="020B0604020202020204" pitchFamily="34" charset="0"/>
                          <a:cs typeface="Arial" panose="020B0604020202020204" pitchFamily="34" charset="0"/>
                        </a:rPr>
                        <a:t>Precision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Recall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f1-score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9084216"/>
                  </a:ext>
                </a:extLst>
              </a:tr>
            </a:tbl>
          </a:graphicData>
        </a:graphic>
      </p:graphicFrame>
      <p:graphicFrame>
        <p:nvGraphicFramePr>
          <p:cNvPr id="26" name="Tabla 25">
            <a:extLst>
              <a:ext uri="{FF2B5EF4-FFF2-40B4-BE49-F238E27FC236}">
                <a16:creationId xmlns:a16="http://schemas.microsoft.com/office/drawing/2014/main" id="{FEAC9BE1-371F-413B-B3D1-E243BADFEFC5}"/>
              </a:ext>
            </a:extLst>
          </p:cNvPr>
          <p:cNvGraphicFramePr>
            <a:graphicFrameLocks noGrp="1"/>
          </p:cNvGraphicFramePr>
          <p:nvPr>
            <p:extLst>
              <p:ext uri="{D42A27DB-BD31-4B8C-83A1-F6EECF244321}">
                <p14:modId xmlns:p14="http://schemas.microsoft.com/office/powerpoint/2010/main" val="3199715830"/>
              </p:ext>
            </p:extLst>
          </p:nvPr>
        </p:nvGraphicFramePr>
        <p:xfrm>
          <a:off x="3025899" y="5021620"/>
          <a:ext cx="2554800" cy="1043588"/>
        </p:xfrm>
        <a:graphic>
          <a:graphicData uri="http://schemas.openxmlformats.org/drawingml/2006/table">
            <a:tbl>
              <a:tblPr firstRow="1" bandRow="1">
                <a:tableStyleId>{5C22544A-7EE6-4342-B048-85BDC9FD1C3A}</a:tableStyleId>
              </a:tblPr>
              <a:tblGrid>
                <a:gridCol w="851600">
                  <a:extLst>
                    <a:ext uri="{9D8B030D-6E8A-4147-A177-3AD203B41FA5}">
                      <a16:colId xmlns:a16="http://schemas.microsoft.com/office/drawing/2014/main" val="1196770532"/>
                    </a:ext>
                  </a:extLst>
                </a:gridCol>
                <a:gridCol w="851600">
                  <a:extLst>
                    <a:ext uri="{9D8B030D-6E8A-4147-A177-3AD203B41FA5}">
                      <a16:colId xmlns:a16="http://schemas.microsoft.com/office/drawing/2014/main" val="2593815900"/>
                    </a:ext>
                  </a:extLst>
                </a:gridCol>
                <a:gridCol w="851600">
                  <a:extLst>
                    <a:ext uri="{9D8B030D-6E8A-4147-A177-3AD203B41FA5}">
                      <a16:colId xmlns:a16="http://schemas.microsoft.com/office/drawing/2014/main" val="3228763821"/>
                    </a:ext>
                  </a:extLst>
                </a:gridCol>
              </a:tblGrid>
              <a:tr h="757118">
                <a:tc>
                  <a:txBody>
                    <a:bodyPr/>
                    <a:lstStyle/>
                    <a:p>
                      <a:pPr algn="ctr"/>
                      <a:r>
                        <a:rPr lang="en-US" sz="1800" dirty="0">
                          <a:solidFill>
                            <a:schemeClr val="tx1"/>
                          </a:solidFill>
                          <a:latin typeface="Arial" panose="020B0604020202020204" pitchFamily="34" charset="0"/>
                          <a:cs typeface="Arial" panose="020B0604020202020204" pitchFamily="34" charset="0"/>
                        </a:rPr>
                        <a:t>85%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7974565"/>
                  </a:ext>
                </a:extLst>
              </a:tr>
              <a:tr h="286470">
                <a:tc>
                  <a:txBody>
                    <a:bodyPr/>
                    <a:lstStyle/>
                    <a:p>
                      <a:pPr algn="ctr"/>
                      <a:r>
                        <a:rPr lang="en-US" sz="1000" b="1" dirty="0">
                          <a:latin typeface="Arial" panose="020B0604020202020204" pitchFamily="34" charset="0"/>
                          <a:cs typeface="Arial" panose="020B0604020202020204" pitchFamily="34" charset="0"/>
                        </a:rPr>
                        <a:t>Precision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Recall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f1-score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9084216"/>
                  </a:ext>
                </a:extLst>
              </a:tr>
            </a:tbl>
          </a:graphicData>
        </a:graphic>
      </p:graphicFrame>
      <p:graphicFrame>
        <p:nvGraphicFramePr>
          <p:cNvPr id="27" name="Tabla 26">
            <a:extLst>
              <a:ext uri="{FF2B5EF4-FFF2-40B4-BE49-F238E27FC236}">
                <a16:creationId xmlns:a16="http://schemas.microsoft.com/office/drawing/2014/main" id="{393D4670-C8A9-4170-AE5B-C238318F0AFD}"/>
              </a:ext>
            </a:extLst>
          </p:cNvPr>
          <p:cNvGraphicFramePr>
            <a:graphicFrameLocks noGrp="1"/>
          </p:cNvGraphicFramePr>
          <p:nvPr>
            <p:extLst>
              <p:ext uri="{D42A27DB-BD31-4B8C-83A1-F6EECF244321}">
                <p14:modId xmlns:p14="http://schemas.microsoft.com/office/powerpoint/2010/main" val="1598754955"/>
              </p:ext>
            </p:extLst>
          </p:nvPr>
        </p:nvGraphicFramePr>
        <p:xfrm>
          <a:off x="8282730" y="2695015"/>
          <a:ext cx="2554800" cy="1043588"/>
        </p:xfrm>
        <a:graphic>
          <a:graphicData uri="http://schemas.openxmlformats.org/drawingml/2006/table">
            <a:tbl>
              <a:tblPr firstRow="1" bandRow="1">
                <a:tableStyleId>{5C22544A-7EE6-4342-B048-85BDC9FD1C3A}</a:tableStyleId>
              </a:tblPr>
              <a:tblGrid>
                <a:gridCol w="851600">
                  <a:extLst>
                    <a:ext uri="{9D8B030D-6E8A-4147-A177-3AD203B41FA5}">
                      <a16:colId xmlns:a16="http://schemas.microsoft.com/office/drawing/2014/main" val="1196770532"/>
                    </a:ext>
                  </a:extLst>
                </a:gridCol>
                <a:gridCol w="851600">
                  <a:extLst>
                    <a:ext uri="{9D8B030D-6E8A-4147-A177-3AD203B41FA5}">
                      <a16:colId xmlns:a16="http://schemas.microsoft.com/office/drawing/2014/main" val="2593815900"/>
                    </a:ext>
                  </a:extLst>
                </a:gridCol>
                <a:gridCol w="851600">
                  <a:extLst>
                    <a:ext uri="{9D8B030D-6E8A-4147-A177-3AD203B41FA5}">
                      <a16:colId xmlns:a16="http://schemas.microsoft.com/office/drawing/2014/main" val="3228763821"/>
                    </a:ext>
                  </a:extLst>
                </a:gridCol>
              </a:tblGrid>
              <a:tr h="757118">
                <a:tc>
                  <a:txBody>
                    <a:bodyPr/>
                    <a:lstStyle/>
                    <a:p>
                      <a:pPr algn="ctr"/>
                      <a:r>
                        <a:rPr lang="en-US" sz="1800" dirty="0">
                          <a:solidFill>
                            <a:schemeClr val="tx1"/>
                          </a:solidFill>
                          <a:latin typeface="Arial" panose="020B0604020202020204" pitchFamily="34" charset="0"/>
                          <a:cs typeface="Arial" panose="020B0604020202020204" pitchFamily="34" charset="0"/>
                        </a:rPr>
                        <a:t>96%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81%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87%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7974565"/>
                  </a:ext>
                </a:extLst>
              </a:tr>
              <a:tr h="286470">
                <a:tc>
                  <a:txBody>
                    <a:bodyPr/>
                    <a:lstStyle/>
                    <a:p>
                      <a:pPr algn="ctr"/>
                      <a:r>
                        <a:rPr lang="en-US" sz="1000" b="1" dirty="0">
                          <a:latin typeface="Arial" panose="020B0604020202020204" pitchFamily="34" charset="0"/>
                          <a:cs typeface="Arial" panose="020B0604020202020204" pitchFamily="34" charset="0"/>
                        </a:rPr>
                        <a:t>Precision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Recall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f1-score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9084216"/>
                  </a:ext>
                </a:extLst>
              </a:tr>
            </a:tbl>
          </a:graphicData>
        </a:graphic>
      </p:graphicFrame>
      <p:graphicFrame>
        <p:nvGraphicFramePr>
          <p:cNvPr id="28" name="Tabla 27">
            <a:extLst>
              <a:ext uri="{FF2B5EF4-FFF2-40B4-BE49-F238E27FC236}">
                <a16:creationId xmlns:a16="http://schemas.microsoft.com/office/drawing/2014/main" id="{84F79738-95F4-4893-BF4B-C8D89C513BF6}"/>
              </a:ext>
            </a:extLst>
          </p:cNvPr>
          <p:cNvGraphicFramePr>
            <a:graphicFrameLocks noGrp="1"/>
          </p:cNvGraphicFramePr>
          <p:nvPr>
            <p:extLst>
              <p:ext uri="{D42A27DB-BD31-4B8C-83A1-F6EECF244321}">
                <p14:modId xmlns:p14="http://schemas.microsoft.com/office/powerpoint/2010/main" val="4058351114"/>
              </p:ext>
            </p:extLst>
          </p:nvPr>
        </p:nvGraphicFramePr>
        <p:xfrm>
          <a:off x="8282730" y="5021620"/>
          <a:ext cx="2554800" cy="1043588"/>
        </p:xfrm>
        <a:graphic>
          <a:graphicData uri="http://schemas.openxmlformats.org/drawingml/2006/table">
            <a:tbl>
              <a:tblPr firstRow="1" bandRow="1">
                <a:tableStyleId>{5C22544A-7EE6-4342-B048-85BDC9FD1C3A}</a:tableStyleId>
              </a:tblPr>
              <a:tblGrid>
                <a:gridCol w="851600">
                  <a:extLst>
                    <a:ext uri="{9D8B030D-6E8A-4147-A177-3AD203B41FA5}">
                      <a16:colId xmlns:a16="http://schemas.microsoft.com/office/drawing/2014/main" val="1196770532"/>
                    </a:ext>
                  </a:extLst>
                </a:gridCol>
                <a:gridCol w="851600">
                  <a:extLst>
                    <a:ext uri="{9D8B030D-6E8A-4147-A177-3AD203B41FA5}">
                      <a16:colId xmlns:a16="http://schemas.microsoft.com/office/drawing/2014/main" val="2593815900"/>
                    </a:ext>
                  </a:extLst>
                </a:gridCol>
                <a:gridCol w="851600">
                  <a:extLst>
                    <a:ext uri="{9D8B030D-6E8A-4147-A177-3AD203B41FA5}">
                      <a16:colId xmlns:a16="http://schemas.microsoft.com/office/drawing/2014/main" val="3228763821"/>
                    </a:ext>
                  </a:extLst>
                </a:gridCol>
              </a:tblGrid>
              <a:tr h="757118">
                <a:tc>
                  <a:txBody>
                    <a:bodyPr/>
                    <a:lstStyle/>
                    <a:p>
                      <a:pPr algn="ctr"/>
                      <a:r>
                        <a:rPr lang="en-US" sz="1800" dirty="0">
                          <a:solidFill>
                            <a:schemeClr val="tx1"/>
                          </a:solidFill>
                          <a:latin typeface="Arial" panose="020B0604020202020204" pitchFamily="34" charset="0"/>
                          <a:cs typeface="Arial" panose="020B0604020202020204" pitchFamily="34" charset="0"/>
                        </a:rPr>
                        <a:t>77%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97%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Arial" panose="020B0604020202020204" pitchFamily="34" charset="0"/>
                          <a:cs typeface="Arial" panose="020B0604020202020204" pitchFamily="34" charset="0"/>
                        </a:rPr>
                        <a:t>85%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7974565"/>
                  </a:ext>
                </a:extLst>
              </a:tr>
              <a:tr h="286470">
                <a:tc>
                  <a:txBody>
                    <a:bodyPr/>
                    <a:lstStyle/>
                    <a:p>
                      <a:pPr algn="ctr"/>
                      <a:r>
                        <a:rPr lang="en-US" sz="1000" b="1" dirty="0">
                          <a:latin typeface="Arial" panose="020B0604020202020204" pitchFamily="34" charset="0"/>
                          <a:cs typeface="Arial" panose="020B0604020202020204" pitchFamily="34" charset="0"/>
                        </a:rPr>
                        <a:t>Precision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Recall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00" b="1" kern="1200" dirty="0">
                          <a:solidFill>
                            <a:schemeClr val="dk1"/>
                          </a:solidFill>
                          <a:latin typeface="Arial" panose="020B0604020202020204" pitchFamily="34" charset="0"/>
                          <a:ea typeface="+mn-ea"/>
                          <a:cs typeface="Arial" panose="020B0604020202020204" pitchFamily="34" charset="0"/>
                        </a:rPr>
                        <a:t>f1-score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9084216"/>
                  </a:ext>
                </a:extLst>
              </a:tr>
            </a:tbl>
          </a:graphicData>
        </a:graphic>
      </p:graphicFrame>
      <p:pic>
        <p:nvPicPr>
          <p:cNvPr id="20" name="Gráfico 21">
            <a:extLst>
              <a:ext uri="{FF2B5EF4-FFF2-40B4-BE49-F238E27FC236}">
                <a16:creationId xmlns:a16="http://schemas.microsoft.com/office/drawing/2014/main" id="{653B48EB-C715-4733-A967-D1665A52CC1A}"/>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a:off x="877751" y="3259096"/>
            <a:ext cx="476054" cy="476054"/>
          </a:xfrm>
          <a:prstGeom prst="rect">
            <a:avLst/>
          </a:prstGeom>
        </p:spPr>
      </p:pic>
      <p:pic>
        <p:nvPicPr>
          <p:cNvPr id="21" name="Gráfico 21">
            <a:extLst>
              <a:ext uri="{FF2B5EF4-FFF2-40B4-BE49-F238E27FC236}">
                <a16:creationId xmlns:a16="http://schemas.microsoft.com/office/drawing/2014/main" id="{C802B7BA-3C79-4A4D-90A0-CD5B5AD2E4CA}"/>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a:off x="877751" y="5589154"/>
            <a:ext cx="476054" cy="476054"/>
          </a:xfrm>
          <a:prstGeom prst="rect">
            <a:avLst/>
          </a:prstGeom>
        </p:spPr>
      </p:pic>
      <p:pic>
        <p:nvPicPr>
          <p:cNvPr id="22" name="Gráfico 21">
            <a:extLst>
              <a:ext uri="{FF2B5EF4-FFF2-40B4-BE49-F238E27FC236}">
                <a16:creationId xmlns:a16="http://schemas.microsoft.com/office/drawing/2014/main" id="{F80A1FEC-8D33-4E2E-863E-B0B141EEEA3E}"/>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a:off x="6066020" y="3261707"/>
            <a:ext cx="476054" cy="476054"/>
          </a:xfrm>
          <a:prstGeom prst="rect">
            <a:avLst/>
          </a:prstGeom>
        </p:spPr>
      </p:pic>
    </p:spTree>
    <p:extLst>
      <p:ext uri="{BB962C8B-B14F-4D97-AF65-F5344CB8AC3E}">
        <p14:creationId xmlns:p14="http://schemas.microsoft.com/office/powerpoint/2010/main" val="21458374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Comparación entre aproximaciones</a:t>
            </a:r>
            <a:endParaRPr lang="en-GB" sz="4400" b="1" dirty="0">
              <a:solidFill>
                <a:schemeClr val="bg1"/>
              </a:solidFill>
              <a:latin typeface="Arial" panose="020B0604020202020204" pitchFamily="34" charset="0"/>
              <a:cs typeface="Arial" panose="020B0604020202020204" pitchFamily="34" charset="0"/>
            </a:endParaRPr>
          </a:p>
        </p:txBody>
      </p:sp>
      <p:graphicFrame>
        <p:nvGraphicFramePr>
          <p:cNvPr id="4" name="Table 3">
            <a:extLst>
              <a:ext uri="{FF2B5EF4-FFF2-40B4-BE49-F238E27FC236}">
                <a16:creationId xmlns:a16="http://schemas.microsoft.com/office/drawing/2014/main" id="{75FE3F0F-D5C9-4F28-B583-D8A4405894CB}"/>
              </a:ext>
            </a:extLst>
          </p:cNvPr>
          <p:cNvGraphicFramePr>
            <a:graphicFrameLocks noGrp="1"/>
          </p:cNvGraphicFramePr>
          <p:nvPr>
            <p:extLst>
              <p:ext uri="{D42A27DB-BD31-4B8C-83A1-F6EECF244321}">
                <p14:modId xmlns:p14="http://schemas.microsoft.com/office/powerpoint/2010/main" val="4052825954"/>
              </p:ext>
            </p:extLst>
          </p:nvPr>
        </p:nvGraphicFramePr>
        <p:xfrm>
          <a:off x="473250" y="1711225"/>
          <a:ext cx="11245500" cy="4258110"/>
        </p:xfrm>
        <a:graphic>
          <a:graphicData uri="http://schemas.openxmlformats.org/drawingml/2006/table">
            <a:tbl>
              <a:tblPr firstRow="1" firstCol="1" bandRow="1"/>
              <a:tblGrid>
                <a:gridCol w="3811692">
                  <a:extLst>
                    <a:ext uri="{9D8B030D-6E8A-4147-A177-3AD203B41FA5}">
                      <a16:colId xmlns:a16="http://schemas.microsoft.com/office/drawing/2014/main" val="124408296"/>
                    </a:ext>
                  </a:extLst>
                </a:gridCol>
                <a:gridCol w="1530055">
                  <a:extLst>
                    <a:ext uri="{9D8B030D-6E8A-4147-A177-3AD203B41FA5}">
                      <a16:colId xmlns:a16="http://schemas.microsoft.com/office/drawing/2014/main" val="20368507"/>
                    </a:ext>
                  </a:extLst>
                </a:gridCol>
                <a:gridCol w="1738455">
                  <a:extLst>
                    <a:ext uri="{9D8B030D-6E8A-4147-A177-3AD203B41FA5}">
                      <a16:colId xmlns:a16="http://schemas.microsoft.com/office/drawing/2014/main" val="2896553606"/>
                    </a:ext>
                  </a:extLst>
                </a:gridCol>
                <a:gridCol w="2067859">
                  <a:extLst>
                    <a:ext uri="{9D8B030D-6E8A-4147-A177-3AD203B41FA5}">
                      <a16:colId xmlns:a16="http://schemas.microsoft.com/office/drawing/2014/main" val="3573920908"/>
                    </a:ext>
                  </a:extLst>
                </a:gridCol>
                <a:gridCol w="2097439">
                  <a:extLst>
                    <a:ext uri="{9D8B030D-6E8A-4147-A177-3AD203B41FA5}">
                      <a16:colId xmlns:a16="http://schemas.microsoft.com/office/drawing/2014/main" val="1446970375"/>
                    </a:ext>
                  </a:extLst>
                </a:gridCol>
              </a:tblGrid>
              <a:tr h="957250">
                <a:tc>
                  <a:txBody>
                    <a:bodyPr/>
                    <a:lstStyle/>
                    <a:p>
                      <a:endParaRPr lang="en-GB" sz="1000" dirty="0">
                        <a:effectLst/>
                        <a:latin typeface="Times New Roman" panose="02020603050405020304" pitchFamily="18" charset="0"/>
                      </a:endParaRPr>
                    </a:p>
                  </a:txBody>
                  <a:tcPr marL="68580" marR="68580" marT="0" marB="0" anchor="ctr">
                    <a:lnL>
                      <a:noFill/>
                    </a:lnL>
                    <a:lnR w="12700" cap="flat" cmpd="sng" algn="ctr">
                      <a:solidFill>
                        <a:srgbClr val="FFFFFF"/>
                      </a:solidFill>
                      <a:prstDash val="solid"/>
                      <a:round/>
                      <a:headEnd type="none" w="med" len="med"/>
                      <a:tailEnd type="none" w="med" len="med"/>
                    </a:lnR>
                    <a:lnT>
                      <a:noFill/>
                    </a:lnT>
                    <a:lnB>
                      <a:noFill/>
                    </a:lnB>
                  </a:tcPr>
                </a:tc>
                <a:tc gridSpan="4">
                  <a:txBody>
                    <a:bodyPr/>
                    <a:lstStyle/>
                    <a:p>
                      <a:pPr algn="ctr">
                        <a:spcAft>
                          <a:spcPts val="0"/>
                        </a:spcAft>
                      </a:pPr>
                      <a:r>
                        <a:rPr lang="es-ES" sz="36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Instalación</a:t>
                      </a:r>
                      <a:endParaRPr lang="en-GB" sz="3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536584997"/>
                  </a:ext>
                </a:extLst>
              </a:tr>
              <a:tr h="660172">
                <a:tc>
                  <a:txBody>
                    <a:bodyPr/>
                    <a:lstStyle/>
                    <a:p>
                      <a:endParaRPr lang="en-GB" sz="1000" dirty="0">
                        <a:effectLst/>
                        <a:latin typeface="Times New Roman" panose="02020603050405020304" pitchFamily="18" charset="0"/>
                      </a:endParaRPr>
                    </a:p>
                  </a:txBody>
                  <a:tcPr marL="68580" marR="68580" marT="0" marB="0" anchor="ctr">
                    <a:lnL>
                      <a:noFill/>
                    </a:lnL>
                    <a:lnR w="1270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tcPr>
                </a:tc>
                <a:tc>
                  <a:txBody>
                    <a:bodyPr/>
                    <a:lstStyle/>
                    <a:p>
                      <a:pPr algn="ctr">
                        <a:spcAft>
                          <a:spcPts val="0"/>
                        </a:spcAft>
                      </a:pPr>
                      <a:r>
                        <a:rPr lang="es-ES"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Piloto</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s-ES"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A</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s-ES"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B</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s-ES"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N</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extLst>
                  <a:ext uri="{0D108BD9-81ED-4DB2-BD59-A6C34878D82A}">
                    <a16:rowId xmlns:a16="http://schemas.microsoft.com/office/drawing/2014/main" val="3230870071"/>
                  </a:ext>
                </a:extLst>
              </a:tr>
              <a:tr h="660172">
                <a:tc>
                  <a:txBody>
                    <a:bodyPr/>
                    <a:lstStyle/>
                    <a:p>
                      <a:pPr algn="l">
                        <a:spcAft>
                          <a:spcPts val="0"/>
                        </a:spcAft>
                      </a:pPr>
                      <a:r>
                        <a:rPr lang="es-ES"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Entrenamiento local</a:t>
                      </a:r>
                      <a:endParaRPr lang="en-GB" sz="20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0.94</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0.95</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0.94</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0.91</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325803"/>
                  </a:ext>
                </a:extLst>
              </a:tr>
              <a:tr h="660172">
                <a:tc>
                  <a:txBody>
                    <a:bodyPr/>
                    <a:lstStyle/>
                    <a:p>
                      <a:pPr algn="l">
                        <a:spcAft>
                          <a:spcPts val="0"/>
                        </a:spcAft>
                      </a:pPr>
                      <a:r>
                        <a:rPr lang="es-ES" sz="2000" b="1">
                          <a:solidFill>
                            <a:srgbClr val="FFFFFF"/>
                          </a:solidFill>
                          <a:effectLst/>
                          <a:latin typeface="Arial" panose="020B0604020202020204" pitchFamily="34" charset="0"/>
                          <a:ea typeface="Times New Roman" panose="02020603050405020304" pitchFamily="18" charset="0"/>
                          <a:cs typeface="Arial" panose="020B0604020202020204" pitchFamily="34" charset="0"/>
                        </a:rPr>
                        <a:t>Otra instalación (peor) </a:t>
                      </a:r>
                      <a:endParaRPr lang="en-GB" sz="20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s-ES"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0.80 (B)</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0.81 (B)</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0.76 (B)</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0.73 (B)</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99333754"/>
                  </a:ext>
                </a:extLst>
              </a:tr>
              <a:tr h="660172">
                <a:tc>
                  <a:txBody>
                    <a:bodyPr/>
                    <a:lstStyle/>
                    <a:p>
                      <a:pPr algn="l">
                        <a:spcAft>
                          <a:spcPts val="0"/>
                        </a:spcAft>
                      </a:pPr>
                      <a:r>
                        <a:rPr lang="es-ES" sz="2000" b="1">
                          <a:solidFill>
                            <a:srgbClr val="FFFFFF"/>
                          </a:solidFill>
                          <a:effectLst/>
                          <a:latin typeface="Arial" panose="020B0604020202020204" pitchFamily="34" charset="0"/>
                          <a:ea typeface="Times New Roman" panose="02020603050405020304" pitchFamily="18" charset="0"/>
                          <a:cs typeface="Arial" panose="020B0604020202020204" pitchFamily="34" charset="0"/>
                        </a:rPr>
                        <a:t>Otra instalación (mejor) </a:t>
                      </a:r>
                      <a:endParaRPr lang="en-GB" sz="20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s-ES"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0.92 (N)</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0.93 (N)</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0.82 (Piloto)</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0.88 (Piloto)</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6971922"/>
                  </a:ext>
                </a:extLst>
              </a:tr>
              <a:tr h="660172">
                <a:tc>
                  <a:txBody>
                    <a:bodyPr/>
                    <a:lstStyle/>
                    <a:p>
                      <a:pPr algn="l">
                        <a:spcAft>
                          <a:spcPts val="0"/>
                        </a:spcAft>
                      </a:pPr>
                      <a:r>
                        <a:rPr lang="en-GB" sz="2000" b="1"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Federated Learning</a:t>
                      </a:r>
                      <a:endParaRPr lang="en-GB" sz="20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D0D0D"/>
                    </a:solidFill>
                  </a:tcPr>
                </a:tc>
                <a:tc>
                  <a:txBody>
                    <a:bodyPr/>
                    <a:lstStyle/>
                    <a:p>
                      <a:pPr algn="ctr">
                        <a:spcAft>
                          <a:spcPts val="0"/>
                        </a:spcAft>
                      </a:pPr>
                      <a:r>
                        <a:rPr lang="es-ES"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0.91</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0.90</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a:solidFill>
                            <a:srgbClr val="000000"/>
                          </a:solidFill>
                          <a:effectLst/>
                          <a:latin typeface="Arial" panose="020B0604020202020204" pitchFamily="34" charset="0"/>
                          <a:ea typeface="Times New Roman" panose="02020603050405020304" pitchFamily="18" charset="0"/>
                          <a:cs typeface="Arial" panose="020B0604020202020204" pitchFamily="34" charset="0"/>
                        </a:rPr>
                        <a:t>0.87</a:t>
                      </a:r>
                      <a:endParaRPr lang="en-GB" sz="2000" b="1">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s-ES" sz="2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0.85</a:t>
                      </a:r>
                      <a:endParaRPr lang="en-GB" sz="20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50962519"/>
                  </a:ext>
                </a:extLst>
              </a:tr>
            </a:tbl>
          </a:graphicData>
        </a:graphic>
      </p:graphicFrame>
      <p:pic>
        <p:nvPicPr>
          <p:cNvPr id="10" name="Gráfico 4">
            <a:extLst>
              <a:ext uri="{FF2B5EF4-FFF2-40B4-BE49-F238E27FC236}">
                <a16:creationId xmlns:a16="http://schemas.microsoft.com/office/drawing/2014/main" id="{5C782420-650D-443A-98BA-685CFE35C8A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9514" y="1806448"/>
            <a:ext cx="3039762" cy="1270639"/>
          </a:xfrm>
          <a:prstGeom prst="rect">
            <a:avLst/>
          </a:prstGeom>
        </p:spPr>
      </p:pic>
    </p:spTree>
    <p:extLst>
      <p:ext uri="{BB962C8B-B14F-4D97-AF65-F5344CB8AC3E}">
        <p14:creationId xmlns:p14="http://schemas.microsoft.com/office/powerpoint/2010/main" val="212026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áfico 2">
            <a:extLst>
              <a:ext uri="{FF2B5EF4-FFF2-40B4-BE49-F238E27FC236}">
                <a16:creationId xmlns:a16="http://schemas.microsoft.com/office/drawing/2014/main" id="{08168CC4-AB30-494B-A570-4A438E121A2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348625" y="3265844"/>
            <a:ext cx="1112086" cy="1125540"/>
          </a:xfrm>
          <a:prstGeom prst="rect">
            <a:avLst/>
          </a:prstGeom>
        </p:spPr>
      </p:pic>
      <p:sp>
        <p:nvSpPr>
          <p:cNvPr id="7" name="Rectangle 6">
            <a:extLst>
              <a:ext uri="{FF2B5EF4-FFF2-40B4-BE49-F238E27FC236}">
                <a16:creationId xmlns:a16="http://schemas.microsoft.com/office/drawing/2014/main" id="{E12E060D-29AD-4A8D-97E4-066F5809BD3C}"/>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4" name="Picture 3" descr="A picture containing drawing&#10;&#10;Description automatically generated">
            <a:extLst>
              <a:ext uri="{FF2B5EF4-FFF2-40B4-BE49-F238E27FC236}">
                <a16:creationId xmlns:a16="http://schemas.microsoft.com/office/drawing/2014/main" id="{7AD8AAC9-B9DF-45B0-90E6-C1A11AD286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8" name="TextBox 7">
            <a:extLst>
              <a:ext uri="{FF2B5EF4-FFF2-40B4-BE49-F238E27FC236}">
                <a16:creationId xmlns:a16="http://schemas.microsoft.com/office/drawing/2014/main" id="{2A1C2382-80AE-4313-95C4-62996644C989}"/>
              </a:ext>
            </a:extLst>
          </p:cNvPr>
          <p:cNvSpPr txBox="1"/>
          <p:nvPr/>
        </p:nvSpPr>
        <p:spPr>
          <a:xfrm>
            <a:off x="3084555" y="299457"/>
            <a:ext cx="6022889"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Contexto</a:t>
            </a:r>
            <a:endParaRPr lang="en-GB" sz="4400" b="1" dirty="0">
              <a:solidFill>
                <a:schemeClr val="bg1"/>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5" name="Rectángulo 4">
            <a:extLst>
              <a:ext uri="{FF2B5EF4-FFF2-40B4-BE49-F238E27FC236}">
                <a16:creationId xmlns:a16="http://schemas.microsoft.com/office/drawing/2014/main" id="{FA7D14D3-CF92-4B66-A0F1-1BEA9D923504}"/>
              </a:ext>
            </a:extLst>
          </p:cNvPr>
          <p:cNvSpPr/>
          <p:nvPr/>
        </p:nvSpPr>
        <p:spPr>
          <a:xfrm>
            <a:off x="2880360" y="1828800"/>
            <a:ext cx="8229600" cy="954107"/>
          </a:xfrm>
          <a:prstGeom prst="rect">
            <a:avLst/>
          </a:prstGeom>
          <a:solidFill>
            <a:schemeClr val="tx1"/>
          </a:solidFill>
        </p:spPr>
        <p:txBody>
          <a:bodyPr wrap="square">
            <a:spAutoFit/>
          </a:bodyPr>
          <a:lstStyle/>
          <a:p>
            <a:r>
              <a:rPr lang="es-ES_tradnl" sz="2800" b="1" dirty="0">
                <a:solidFill>
                  <a:schemeClr val="bg1"/>
                </a:solidFill>
                <a:latin typeface="Arial" panose="020B0604020202020204" pitchFamily="34" charset="0"/>
                <a:ea typeface="Times New Roman" panose="02020603050405020304" pitchFamily="18" charset="0"/>
                <a:cs typeface="Arial" panose="020B0604020202020204" pitchFamily="34" charset="0"/>
              </a:rPr>
              <a:t>Un </a:t>
            </a:r>
            <a:r>
              <a:rPr lang="es-ES_tradnl" sz="2800" b="1" dirty="0">
                <a:solidFill>
                  <a:srgbClr val="C00000"/>
                </a:solidFill>
                <a:latin typeface="Arial" panose="020B0604020202020204" pitchFamily="34" charset="0"/>
                <a:ea typeface="Times New Roman" panose="02020603050405020304" pitchFamily="18" charset="0"/>
                <a:cs typeface="Arial" panose="020B0604020202020204" pitchFamily="34" charset="0"/>
              </a:rPr>
              <a:t>evento anómalo</a:t>
            </a:r>
            <a:r>
              <a:rPr lang="es-ES_tradnl" sz="2800" b="1" dirty="0">
                <a:solidFill>
                  <a:schemeClr val="bg1"/>
                </a:solidFill>
                <a:latin typeface="Arial" panose="020B0604020202020204" pitchFamily="34" charset="0"/>
                <a:ea typeface="Times New Roman" panose="02020603050405020304" pitchFamily="18" charset="0"/>
                <a:cs typeface="Arial" panose="020B0604020202020204" pitchFamily="34" charset="0"/>
              </a:rPr>
              <a:t> es aquel que se produce de forma repentina y sin previsión.</a:t>
            </a:r>
            <a:r>
              <a:rPr lang="es-ES_tradnl" sz="2800" b="1" dirty="0">
                <a:solidFill>
                  <a:schemeClr val="bg1"/>
                </a:solidFill>
                <a:latin typeface="Helvetica" panose="020B0604020202020204" pitchFamily="34" charset="0"/>
                <a:ea typeface="Times New Roman" panose="02020603050405020304" pitchFamily="18" charset="0"/>
                <a:cs typeface="Helvetica" panose="020B0604020202020204" pitchFamily="34" charset="0"/>
              </a:rPr>
              <a:t> </a:t>
            </a:r>
            <a:endParaRPr lang="en-US" sz="2800" b="1" dirty="0">
              <a:solidFill>
                <a:schemeClr val="bg1"/>
              </a:solidFill>
              <a:latin typeface="Helvetica" panose="020B0604020202020204" pitchFamily="34" charset="0"/>
              <a:cs typeface="Helvetica" panose="020B0604020202020204" pitchFamily="34" charset="0"/>
            </a:endParaRPr>
          </a:p>
        </p:txBody>
      </p:sp>
      <p:sp>
        <p:nvSpPr>
          <p:cNvPr id="12" name="Rectángulo 11">
            <a:extLst>
              <a:ext uri="{FF2B5EF4-FFF2-40B4-BE49-F238E27FC236}">
                <a16:creationId xmlns:a16="http://schemas.microsoft.com/office/drawing/2014/main" id="{4C25728A-4799-4BA7-81FA-08806743F24B}"/>
              </a:ext>
            </a:extLst>
          </p:cNvPr>
          <p:cNvSpPr/>
          <p:nvPr/>
        </p:nvSpPr>
        <p:spPr>
          <a:xfrm>
            <a:off x="2855953" y="3361747"/>
            <a:ext cx="8254007" cy="954107"/>
          </a:xfrm>
          <a:prstGeom prst="rect">
            <a:avLst/>
          </a:prstGeom>
          <a:solidFill>
            <a:schemeClr val="tx1"/>
          </a:solidFill>
        </p:spPr>
        <p:txBody>
          <a:bodyPr wrap="square">
            <a:spAutoFit/>
          </a:bodyPr>
          <a:lstStyle/>
          <a:p>
            <a:r>
              <a:rPr lang="es-ES_tradnl" sz="2800" b="1" dirty="0">
                <a:solidFill>
                  <a:schemeClr val="bg1"/>
                </a:solidFill>
                <a:latin typeface="Arial" panose="020B0604020202020204" pitchFamily="34" charset="0"/>
                <a:ea typeface="Times New Roman" panose="02020603050405020304" pitchFamily="18" charset="0"/>
                <a:cs typeface="Arial" panose="020B0604020202020204" pitchFamily="34" charset="0"/>
              </a:rPr>
              <a:t>Estos eventos son generalmente fallos en máquinas</a:t>
            </a:r>
            <a:endParaRPr lang="en-US" sz="2800" b="1" dirty="0">
              <a:solidFill>
                <a:schemeClr val="bg1"/>
              </a:solidFill>
              <a:latin typeface="Arial" panose="020B0604020202020204" pitchFamily="34" charset="0"/>
              <a:cs typeface="Arial" panose="020B0604020202020204" pitchFamily="34" charset="0"/>
            </a:endParaRPr>
          </a:p>
        </p:txBody>
      </p:sp>
      <p:pic>
        <p:nvPicPr>
          <p:cNvPr id="14" name="Gráfico 13">
            <a:extLst>
              <a:ext uri="{FF2B5EF4-FFF2-40B4-BE49-F238E27FC236}">
                <a16:creationId xmlns:a16="http://schemas.microsoft.com/office/drawing/2014/main" id="{A71BBC70-D8EB-4AC5-AC6C-613D5FE1354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71600" y="1828800"/>
            <a:ext cx="1089111" cy="951306"/>
          </a:xfrm>
          <a:prstGeom prst="rect">
            <a:avLst/>
          </a:prstGeom>
        </p:spPr>
      </p:pic>
      <p:sp>
        <p:nvSpPr>
          <p:cNvPr id="15" name="Rectángulo 14">
            <a:extLst>
              <a:ext uri="{FF2B5EF4-FFF2-40B4-BE49-F238E27FC236}">
                <a16:creationId xmlns:a16="http://schemas.microsoft.com/office/drawing/2014/main" id="{B35A5FE4-49C2-41A1-B5C0-AA92E9C09472}"/>
              </a:ext>
            </a:extLst>
          </p:cNvPr>
          <p:cNvSpPr/>
          <p:nvPr/>
        </p:nvSpPr>
        <p:spPr>
          <a:xfrm>
            <a:off x="2855955" y="4894693"/>
            <a:ext cx="8254006" cy="954107"/>
          </a:xfrm>
          <a:prstGeom prst="rect">
            <a:avLst/>
          </a:prstGeom>
          <a:solidFill>
            <a:schemeClr val="tx1"/>
          </a:solidFill>
        </p:spPr>
        <p:txBody>
          <a:bodyPr wrap="square">
            <a:spAutoFit/>
          </a:bodyPr>
          <a:lstStyle/>
          <a:p>
            <a:r>
              <a:rPr lang="es-ES_tradnl" sz="2800" b="1" dirty="0">
                <a:solidFill>
                  <a:schemeClr val="bg1"/>
                </a:solidFill>
                <a:latin typeface="Arial" panose="020B0604020202020204" pitchFamily="34" charset="0"/>
                <a:ea typeface="Times New Roman" panose="02020603050405020304" pitchFamily="18" charset="0"/>
              </a:rPr>
              <a:t>Su detección puede ayudar a prevenir tanto daños materiales como personales</a:t>
            </a:r>
            <a:endParaRPr lang="en-US" sz="2800" b="1" dirty="0">
              <a:solidFill>
                <a:schemeClr val="bg1"/>
              </a:solidFill>
            </a:endParaRPr>
          </a:p>
        </p:txBody>
      </p:sp>
      <p:pic>
        <p:nvPicPr>
          <p:cNvPr id="10" name="Gráfico 9">
            <a:extLst>
              <a:ext uri="{FF2B5EF4-FFF2-40B4-BE49-F238E27FC236}">
                <a16:creationId xmlns:a16="http://schemas.microsoft.com/office/drawing/2014/main" id="{F7E5F97B-0037-416C-BA8D-C90B10DCED0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48625" y="4765429"/>
            <a:ext cx="1098076" cy="1212634"/>
          </a:xfrm>
          <a:prstGeom prst="rect">
            <a:avLst/>
          </a:prstGeom>
        </p:spPr>
      </p:pic>
    </p:spTree>
    <p:extLst>
      <p:ext uri="{BB962C8B-B14F-4D97-AF65-F5344CB8AC3E}">
        <p14:creationId xmlns:p14="http://schemas.microsoft.com/office/powerpoint/2010/main" val="23614405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5C5A002A-0239-4E90-82ED-77D28623B8A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0731" y="2163703"/>
            <a:ext cx="1740059" cy="727354"/>
          </a:xfrm>
          <a:prstGeom prst="rect">
            <a:avLst/>
          </a:prstGeom>
        </p:spPr>
      </p:pic>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Conclusiones</a:t>
            </a:r>
            <a:endParaRPr lang="en-GB" sz="4400" b="1" dirty="0">
              <a:solidFill>
                <a:schemeClr val="bg1"/>
              </a:solidFill>
              <a:latin typeface="Arial" panose="020B0604020202020204" pitchFamily="34" charset="0"/>
              <a:cs typeface="Arial" panose="020B0604020202020204" pitchFamily="34" charset="0"/>
            </a:endParaRPr>
          </a:p>
        </p:txBody>
      </p:sp>
      <p:sp>
        <p:nvSpPr>
          <p:cNvPr id="17" name="Rectángulo 16">
            <a:extLst>
              <a:ext uri="{FF2B5EF4-FFF2-40B4-BE49-F238E27FC236}">
                <a16:creationId xmlns:a16="http://schemas.microsoft.com/office/drawing/2014/main" id="{18309DF7-DD6B-45FC-AB70-A592DC273346}"/>
              </a:ext>
            </a:extLst>
          </p:cNvPr>
          <p:cNvSpPr/>
          <p:nvPr/>
        </p:nvSpPr>
        <p:spPr>
          <a:xfrm>
            <a:off x="2880360" y="4994759"/>
            <a:ext cx="8229600" cy="954107"/>
          </a:xfrm>
          <a:prstGeom prst="rect">
            <a:avLst/>
          </a:prstGeom>
          <a:solidFill>
            <a:schemeClr val="tx1"/>
          </a:solidFill>
        </p:spPr>
        <p:txBody>
          <a:bodyPr wrap="square">
            <a:spAutoFit/>
          </a:bodyPr>
          <a:lstStyle/>
          <a:p>
            <a:r>
              <a:rPr lang="es-ES" sz="2800" b="1" dirty="0">
                <a:solidFill>
                  <a:schemeClr val="bg1"/>
                </a:solidFill>
                <a:latin typeface="Arial" panose="020B0604020202020204" pitchFamily="34" charset="0"/>
                <a:cs typeface="Arial" panose="020B0604020202020204" pitchFamily="34" charset="0"/>
              </a:rPr>
              <a:t>Todos son responsables de la creación del modelo, nadie es propietario exclusivo de este</a:t>
            </a:r>
            <a:endParaRPr lang="en-US" sz="2800" b="1" dirty="0">
              <a:solidFill>
                <a:schemeClr val="bg1"/>
              </a:solidFill>
              <a:latin typeface="Arial" panose="020B0604020202020204" pitchFamily="34" charset="0"/>
              <a:cs typeface="Arial" panose="020B0604020202020204" pitchFamily="34" charset="0"/>
            </a:endParaRPr>
          </a:p>
        </p:txBody>
      </p:sp>
      <p:sp>
        <p:nvSpPr>
          <p:cNvPr id="20" name="Rectángulo 19">
            <a:extLst>
              <a:ext uri="{FF2B5EF4-FFF2-40B4-BE49-F238E27FC236}">
                <a16:creationId xmlns:a16="http://schemas.microsoft.com/office/drawing/2014/main" id="{1303C3EA-1241-438F-87C2-2EAAF0309977}"/>
              </a:ext>
            </a:extLst>
          </p:cNvPr>
          <p:cNvSpPr/>
          <p:nvPr/>
        </p:nvSpPr>
        <p:spPr>
          <a:xfrm>
            <a:off x="2880360" y="2052017"/>
            <a:ext cx="8229600" cy="954107"/>
          </a:xfrm>
          <a:prstGeom prst="rect">
            <a:avLst/>
          </a:prstGeom>
          <a:solidFill>
            <a:schemeClr val="tx1"/>
          </a:solidFill>
        </p:spPr>
        <p:txBody>
          <a:bodyPr wrap="square">
            <a:spAutoFit/>
          </a:bodyPr>
          <a:lstStyle/>
          <a:p>
            <a:r>
              <a:rPr lang="es-E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Ofrece resultados similares a la solución óptima basada en el intercambio de modelos</a:t>
            </a:r>
          </a:p>
        </p:txBody>
      </p:sp>
      <p:sp>
        <p:nvSpPr>
          <p:cNvPr id="21" name="Rectángulo 20">
            <a:extLst>
              <a:ext uri="{FF2B5EF4-FFF2-40B4-BE49-F238E27FC236}">
                <a16:creationId xmlns:a16="http://schemas.microsoft.com/office/drawing/2014/main" id="{FF568042-04F9-450A-A878-201FA3976333}"/>
              </a:ext>
            </a:extLst>
          </p:cNvPr>
          <p:cNvSpPr/>
          <p:nvPr/>
        </p:nvSpPr>
        <p:spPr>
          <a:xfrm>
            <a:off x="2880360" y="3523388"/>
            <a:ext cx="8229600" cy="954107"/>
          </a:xfrm>
          <a:prstGeom prst="rect">
            <a:avLst/>
          </a:prstGeom>
          <a:solidFill>
            <a:schemeClr val="tx1"/>
          </a:solidFill>
        </p:spPr>
        <p:txBody>
          <a:bodyPr wrap="square">
            <a:spAutoFit/>
          </a:bodyPr>
          <a:lstStyle/>
          <a:p>
            <a:r>
              <a:rPr lang="es-ES" sz="2800" b="1" dirty="0">
                <a:solidFill>
                  <a:schemeClr val="bg1"/>
                </a:solidFill>
                <a:latin typeface="Arial" panose="020B0604020202020204" pitchFamily="34" charset="0"/>
                <a:cs typeface="Arial" panose="020B0604020202020204" pitchFamily="34" charset="0"/>
              </a:rPr>
              <a:t>Resultados mejores que la peor de las soluciones de intercambiabilidad</a:t>
            </a:r>
            <a:endParaRPr lang="en-US" sz="2800" b="1" dirty="0">
              <a:solidFill>
                <a:schemeClr val="bg1"/>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4241A431-AADF-4BDE-81E3-DB50BC4B4EB3}"/>
              </a:ext>
            </a:extLst>
          </p:cNvPr>
          <p:cNvSpPr txBox="1"/>
          <p:nvPr/>
        </p:nvSpPr>
        <p:spPr>
          <a:xfrm>
            <a:off x="1426209" y="1798852"/>
            <a:ext cx="890052" cy="369332"/>
          </a:xfrm>
          <a:prstGeom prst="rect">
            <a:avLst/>
          </a:prstGeom>
          <a:noFill/>
        </p:spPr>
        <p:txBody>
          <a:bodyPr wrap="none" rtlCol="0">
            <a:spAutoFit/>
          </a:bodyPr>
          <a:lstStyle/>
          <a:p>
            <a:r>
              <a:rPr lang="en-US" b="1" dirty="0">
                <a:latin typeface="Arial" panose="020B0604020202020204" pitchFamily="34" charset="0"/>
                <a:cs typeface="Arial" panose="020B0604020202020204" pitchFamily="34" charset="0"/>
              </a:rPr>
              <a:t>DRAW</a:t>
            </a:r>
          </a:p>
        </p:txBody>
      </p:sp>
      <p:pic>
        <p:nvPicPr>
          <p:cNvPr id="24" name="Graphic 23">
            <a:extLst>
              <a:ext uri="{FF2B5EF4-FFF2-40B4-BE49-F238E27FC236}">
                <a16:creationId xmlns:a16="http://schemas.microsoft.com/office/drawing/2014/main" id="{75564AD3-482D-492D-B665-BC75CE14C62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0731" y="3708042"/>
            <a:ext cx="1740059" cy="727354"/>
          </a:xfrm>
          <a:prstGeom prst="rect">
            <a:avLst/>
          </a:prstGeom>
        </p:spPr>
      </p:pic>
      <p:sp>
        <p:nvSpPr>
          <p:cNvPr id="25" name="TextBox 24">
            <a:extLst>
              <a:ext uri="{FF2B5EF4-FFF2-40B4-BE49-F238E27FC236}">
                <a16:creationId xmlns:a16="http://schemas.microsoft.com/office/drawing/2014/main" id="{F71117E9-6B20-4E54-A70A-F5D3F5BBD43C}"/>
              </a:ext>
            </a:extLst>
          </p:cNvPr>
          <p:cNvSpPr txBox="1"/>
          <p:nvPr/>
        </p:nvSpPr>
        <p:spPr>
          <a:xfrm>
            <a:off x="881161" y="3369488"/>
            <a:ext cx="1015021" cy="338554"/>
          </a:xfrm>
          <a:prstGeom prst="rect">
            <a:avLst/>
          </a:prstGeom>
          <a:noFill/>
        </p:spPr>
        <p:txBody>
          <a:bodyPr wrap="none" rtlCol="0">
            <a:spAutoFit/>
          </a:bodyPr>
          <a:lstStyle/>
          <a:p>
            <a:r>
              <a:rPr lang="en-US" sz="1600" b="1" dirty="0">
                <a:solidFill>
                  <a:srgbClr val="00B050"/>
                </a:solidFill>
                <a:latin typeface="Arial" panose="020B0604020202020204" pitchFamily="34" charset="0"/>
                <a:cs typeface="Arial" panose="020B0604020202020204" pitchFamily="34" charset="0"/>
              </a:rPr>
              <a:t>WINNER</a:t>
            </a:r>
          </a:p>
        </p:txBody>
      </p:sp>
      <p:sp>
        <p:nvSpPr>
          <p:cNvPr id="26" name="TextBox 25">
            <a:extLst>
              <a:ext uri="{FF2B5EF4-FFF2-40B4-BE49-F238E27FC236}">
                <a16:creationId xmlns:a16="http://schemas.microsoft.com/office/drawing/2014/main" id="{E1D28C0D-4AA0-4222-8A38-77D086FB1BBB}"/>
              </a:ext>
            </a:extLst>
          </p:cNvPr>
          <p:cNvSpPr txBox="1"/>
          <p:nvPr/>
        </p:nvSpPr>
        <p:spPr>
          <a:xfrm>
            <a:off x="1896182" y="3369488"/>
            <a:ext cx="889987" cy="338554"/>
          </a:xfrm>
          <a:prstGeom prst="rect">
            <a:avLst/>
          </a:prstGeom>
          <a:noFill/>
        </p:spPr>
        <p:txBody>
          <a:bodyPr wrap="none" rtlCol="0">
            <a:spAutoFit/>
          </a:bodyPr>
          <a:lstStyle/>
          <a:p>
            <a:r>
              <a:rPr lang="en-US" sz="1600" b="1" dirty="0">
                <a:solidFill>
                  <a:srgbClr val="CC0000"/>
                </a:solidFill>
                <a:latin typeface="Arial" panose="020B0604020202020204" pitchFamily="34" charset="0"/>
                <a:cs typeface="Arial" panose="020B0604020202020204" pitchFamily="34" charset="0"/>
              </a:rPr>
              <a:t>LOSER</a:t>
            </a:r>
          </a:p>
        </p:txBody>
      </p:sp>
      <p:pic>
        <p:nvPicPr>
          <p:cNvPr id="27" name="Graphic 26">
            <a:extLst>
              <a:ext uri="{FF2B5EF4-FFF2-40B4-BE49-F238E27FC236}">
                <a16:creationId xmlns:a16="http://schemas.microsoft.com/office/drawing/2014/main" id="{E82CE8C2-5047-4CC3-A05E-603DA139D8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0731" y="5183117"/>
            <a:ext cx="1740059" cy="727354"/>
          </a:xfrm>
          <a:prstGeom prst="rect">
            <a:avLst/>
          </a:prstGeom>
        </p:spPr>
      </p:pic>
      <p:sp>
        <p:nvSpPr>
          <p:cNvPr id="28" name="TextBox 27">
            <a:extLst>
              <a:ext uri="{FF2B5EF4-FFF2-40B4-BE49-F238E27FC236}">
                <a16:creationId xmlns:a16="http://schemas.microsoft.com/office/drawing/2014/main" id="{BB11C2A9-F666-4BAC-9271-0ECD2E124A12}"/>
              </a:ext>
            </a:extLst>
          </p:cNvPr>
          <p:cNvSpPr txBox="1"/>
          <p:nvPr/>
        </p:nvSpPr>
        <p:spPr>
          <a:xfrm>
            <a:off x="881161" y="4844563"/>
            <a:ext cx="1015021" cy="338554"/>
          </a:xfrm>
          <a:prstGeom prst="rect">
            <a:avLst/>
          </a:prstGeom>
          <a:noFill/>
        </p:spPr>
        <p:txBody>
          <a:bodyPr wrap="none" rtlCol="0">
            <a:spAutoFit/>
          </a:bodyPr>
          <a:lstStyle/>
          <a:p>
            <a:r>
              <a:rPr lang="en-US" sz="1600" b="1" dirty="0">
                <a:solidFill>
                  <a:srgbClr val="00B050"/>
                </a:solidFill>
                <a:latin typeface="Arial" panose="020B0604020202020204" pitchFamily="34" charset="0"/>
                <a:cs typeface="Arial" panose="020B0604020202020204" pitchFamily="34" charset="0"/>
              </a:rPr>
              <a:t>WINNER</a:t>
            </a:r>
          </a:p>
        </p:txBody>
      </p:sp>
      <p:sp>
        <p:nvSpPr>
          <p:cNvPr id="29" name="TextBox 28">
            <a:extLst>
              <a:ext uri="{FF2B5EF4-FFF2-40B4-BE49-F238E27FC236}">
                <a16:creationId xmlns:a16="http://schemas.microsoft.com/office/drawing/2014/main" id="{B9AFCD71-128B-4E30-AA93-09831A1F5C61}"/>
              </a:ext>
            </a:extLst>
          </p:cNvPr>
          <p:cNvSpPr txBox="1"/>
          <p:nvPr/>
        </p:nvSpPr>
        <p:spPr>
          <a:xfrm>
            <a:off x="1896182" y="4844563"/>
            <a:ext cx="889987" cy="338554"/>
          </a:xfrm>
          <a:prstGeom prst="rect">
            <a:avLst/>
          </a:prstGeom>
          <a:noFill/>
        </p:spPr>
        <p:txBody>
          <a:bodyPr wrap="none" rtlCol="0">
            <a:spAutoFit/>
          </a:bodyPr>
          <a:lstStyle/>
          <a:p>
            <a:r>
              <a:rPr lang="en-US" sz="1600" b="1" dirty="0">
                <a:solidFill>
                  <a:srgbClr val="CC0000"/>
                </a:solidFill>
                <a:latin typeface="Arial" panose="020B0604020202020204" pitchFamily="34" charset="0"/>
                <a:cs typeface="Arial" panose="020B0604020202020204" pitchFamily="34" charset="0"/>
              </a:rPr>
              <a:t>LOSER</a:t>
            </a:r>
          </a:p>
        </p:txBody>
      </p:sp>
    </p:spTree>
    <p:extLst>
      <p:ext uri="{BB962C8B-B14F-4D97-AF65-F5344CB8AC3E}">
        <p14:creationId xmlns:p14="http://schemas.microsoft.com/office/powerpoint/2010/main" val="40309075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9103A3A7-24C0-4F1E-ACD6-2A9B86E5741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85291" y="1462121"/>
            <a:ext cx="2621417" cy="2982062"/>
          </a:xfrm>
          <a:prstGeom prst="rect">
            <a:avLst/>
          </a:prstGeom>
        </p:spPr>
      </p:pic>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Trabajo futuro</a:t>
            </a:r>
            <a:endParaRPr lang="en-GB" sz="4400" b="1" dirty="0">
              <a:solidFill>
                <a:schemeClr val="bg1"/>
              </a:solidFill>
              <a:latin typeface="Arial" panose="020B0604020202020204" pitchFamily="34" charset="0"/>
              <a:cs typeface="Arial" panose="020B0604020202020204" pitchFamily="34" charset="0"/>
            </a:endParaRPr>
          </a:p>
        </p:txBody>
      </p:sp>
      <p:sp>
        <p:nvSpPr>
          <p:cNvPr id="22" name="Rectángulo 4">
            <a:extLst>
              <a:ext uri="{FF2B5EF4-FFF2-40B4-BE49-F238E27FC236}">
                <a16:creationId xmlns:a16="http://schemas.microsoft.com/office/drawing/2014/main" id="{AEFE4145-4DFB-4DE2-9994-85B5870DB7B8}"/>
              </a:ext>
            </a:extLst>
          </p:cNvPr>
          <p:cNvSpPr/>
          <p:nvPr/>
        </p:nvSpPr>
        <p:spPr>
          <a:xfrm>
            <a:off x="561488" y="4658832"/>
            <a:ext cx="11069021" cy="1446550"/>
          </a:xfrm>
          <a:prstGeom prst="rect">
            <a:avLst/>
          </a:prstGeom>
          <a:solidFill>
            <a:schemeClr val="tx1"/>
          </a:solidFill>
        </p:spPr>
        <p:txBody>
          <a:bodyPr wrap="square">
            <a:spAutoFit/>
          </a:bodyPr>
          <a:lstStyle/>
          <a:p>
            <a:pPr algn="ctr"/>
            <a:r>
              <a:rPr lang="es-ES" sz="4400" b="1" dirty="0">
                <a:solidFill>
                  <a:schemeClr val="bg1"/>
                </a:solidFill>
                <a:latin typeface="Arial" panose="020B0604020202020204" pitchFamily="34" charset="0"/>
                <a:cs typeface="Arial" panose="020B0604020202020204" pitchFamily="34" charset="0"/>
              </a:rPr>
              <a:t>Aplicación del método descrito en entornos industriales reales</a:t>
            </a:r>
            <a:r>
              <a:rPr lang="en-US" sz="4400" b="1" dirty="0">
                <a:solidFill>
                  <a:schemeClr val="bg1"/>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9982097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Gracias</a:t>
            </a:r>
            <a:endParaRPr lang="en-GB" sz="4400" b="1" dirty="0">
              <a:solidFill>
                <a:schemeClr val="bg1"/>
              </a:solidFill>
              <a:latin typeface="Arial" panose="020B0604020202020204" pitchFamily="34" charset="0"/>
              <a:cs typeface="Arial" panose="020B0604020202020204" pitchFamily="34" charset="0"/>
            </a:endParaRPr>
          </a:p>
        </p:txBody>
      </p:sp>
      <p:pic>
        <p:nvPicPr>
          <p:cNvPr id="4" name="Graphic 3">
            <a:extLst>
              <a:ext uri="{FF2B5EF4-FFF2-40B4-BE49-F238E27FC236}">
                <a16:creationId xmlns:a16="http://schemas.microsoft.com/office/drawing/2014/main" id="{EFADB1F2-05CA-4A3B-A42A-4FF505CA05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68861">
            <a:off x="4685754" y="2010405"/>
            <a:ext cx="3181352" cy="3659750"/>
          </a:xfrm>
          <a:prstGeom prst="rect">
            <a:avLst/>
          </a:prstGeom>
        </p:spPr>
      </p:pic>
    </p:spTree>
    <p:extLst>
      <p:ext uri="{BB962C8B-B14F-4D97-AF65-F5344CB8AC3E}">
        <p14:creationId xmlns:p14="http://schemas.microsoft.com/office/powerpoint/2010/main" val="2540609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5" name="Rectángulo 4">
            <a:extLst>
              <a:ext uri="{FF2B5EF4-FFF2-40B4-BE49-F238E27FC236}">
                <a16:creationId xmlns:a16="http://schemas.microsoft.com/office/drawing/2014/main" id="{FA7D14D3-CF92-4B66-A0F1-1BEA9D923504}"/>
              </a:ext>
            </a:extLst>
          </p:cNvPr>
          <p:cNvSpPr/>
          <p:nvPr/>
        </p:nvSpPr>
        <p:spPr>
          <a:xfrm>
            <a:off x="561488" y="4144482"/>
            <a:ext cx="11069021" cy="1446550"/>
          </a:xfrm>
          <a:prstGeom prst="rect">
            <a:avLst/>
          </a:prstGeom>
          <a:solidFill>
            <a:schemeClr val="tx1"/>
          </a:solidFill>
        </p:spPr>
        <p:txBody>
          <a:bodyPr wrap="square">
            <a:spAutoFit/>
          </a:bodyPr>
          <a:lstStyle/>
          <a:p>
            <a:pPr algn="ctr"/>
            <a:r>
              <a:rPr lang="es-ES_tradnl" sz="4400" b="1" dirty="0">
                <a:solidFill>
                  <a:schemeClr val="bg1"/>
                </a:solidFill>
                <a:latin typeface="Arial" panose="020B0604020202020204" pitchFamily="34" charset="0"/>
                <a:ea typeface="Times New Roman" panose="02020603050405020304" pitchFamily="18" charset="0"/>
                <a:cs typeface="Arial" panose="020B0604020202020204" pitchFamily="34" charset="0"/>
              </a:rPr>
              <a:t>Detectar posibles fallos en las máquinas antes de que estos se produzcan</a:t>
            </a:r>
            <a:endParaRPr lang="en-US" sz="4400" b="1" dirty="0">
              <a:solidFill>
                <a:schemeClr val="bg1"/>
              </a:solidFill>
              <a:latin typeface="Arial" panose="020B0604020202020204" pitchFamily="34" charset="0"/>
              <a:cs typeface="Arial"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53160" y="307989"/>
            <a:ext cx="11069020"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Objetivo</a:t>
            </a:r>
            <a:endParaRPr lang="en-GB" sz="4400" b="1" dirty="0">
              <a:solidFill>
                <a:schemeClr val="bg1"/>
              </a:solidFill>
              <a:latin typeface="Arial" panose="020B0604020202020204" pitchFamily="34" charset="0"/>
              <a:cs typeface="Arial" panose="020B0604020202020204" pitchFamily="34" charset="0"/>
            </a:endParaRPr>
          </a:p>
        </p:txBody>
      </p:sp>
      <p:pic>
        <p:nvPicPr>
          <p:cNvPr id="6" name="Gráfico 5">
            <a:extLst>
              <a:ext uri="{FF2B5EF4-FFF2-40B4-BE49-F238E27FC236}">
                <a16:creationId xmlns:a16="http://schemas.microsoft.com/office/drawing/2014/main" id="{4D7EAB87-DFC1-499E-B39C-1D063F761D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979472" y="1836686"/>
            <a:ext cx="2216396" cy="2065728"/>
          </a:xfrm>
          <a:prstGeom prst="rect">
            <a:avLst/>
          </a:prstGeom>
        </p:spPr>
      </p:pic>
    </p:spTree>
    <p:extLst>
      <p:ext uri="{BB962C8B-B14F-4D97-AF65-F5344CB8AC3E}">
        <p14:creationId xmlns:p14="http://schemas.microsoft.com/office/powerpoint/2010/main" val="27014366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Gráfico 26">
            <a:extLst>
              <a:ext uri="{FF2B5EF4-FFF2-40B4-BE49-F238E27FC236}">
                <a16:creationId xmlns:a16="http://schemas.microsoft.com/office/drawing/2014/main" id="{7C66017F-FF18-40D4-8FE1-81D230F87BE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39636" y="3244925"/>
            <a:ext cx="1337504" cy="1511032"/>
          </a:xfrm>
          <a:prstGeom prst="rect">
            <a:avLst/>
          </a:prstGeom>
        </p:spPr>
      </p:pic>
      <p:sp>
        <p:nvSpPr>
          <p:cNvPr id="15" name="Rectángulo 14">
            <a:extLst>
              <a:ext uri="{FF2B5EF4-FFF2-40B4-BE49-F238E27FC236}">
                <a16:creationId xmlns:a16="http://schemas.microsoft.com/office/drawing/2014/main" id="{B35A5FE4-49C2-41A1-B5C0-AA92E9C09472}"/>
              </a:ext>
            </a:extLst>
          </p:cNvPr>
          <p:cNvSpPr/>
          <p:nvPr/>
        </p:nvSpPr>
        <p:spPr>
          <a:xfrm>
            <a:off x="2880360" y="4994759"/>
            <a:ext cx="8229600" cy="954107"/>
          </a:xfrm>
          <a:prstGeom prst="rect">
            <a:avLst/>
          </a:prstGeom>
          <a:solidFill>
            <a:schemeClr val="tx1"/>
          </a:solidFill>
        </p:spPr>
        <p:txBody>
          <a:bodyPr wrap="square">
            <a:spAutoFit/>
          </a:bodyPr>
          <a:lstStyle/>
          <a:p>
            <a:r>
              <a:rPr lang="es-ES_tradnl" sz="2800" b="1" dirty="0">
                <a:solidFill>
                  <a:schemeClr val="bg1">
                    <a:lumMod val="95000"/>
                  </a:schemeClr>
                </a:solidFill>
                <a:latin typeface="Arial" panose="020B0604020202020204" pitchFamily="34" charset="0"/>
                <a:ea typeface="Times New Roman" panose="02020603050405020304" pitchFamily="18" charset="0"/>
              </a:rPr>
              <a:t>Mejorar el modelo mediante el uso del </a:t>
            </a:r>
            <a:r>
              <a:rPr lang="en-US" sz="2800" b="1" dirty="0">
                <a:solidFill>
                  <a:srgbClr val="00B050"/>
                </a:solidFill>
                <a:latin typeface="Arial" panose="020B0604020202020204" pitchFamily="34" charset="0"/>
                <a:ea typeface="Times New Roman" panose="02020603050405020304" pitchFamily="18" charset="0"/>
              </a:rPr>
              <a:t>Federated Learning</a:t>
            </a:r>
            <a:endParaRPr lang="en-US" sz="2800" b="1" dirty="0">
              <a:solidFill>
                <a:schemeClr val="bg1"/>
              </a:solidFill>
            </a:endParaRPr>
          </a:p>
        </p:txBody>
      </p:sp>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5" name="Rectángulo 4">
            <a:extLst>
              <a:ext uri="{FF2B5EF4-FFF2-40B4-BE49-F238E27FC236}">
                <a16:creationId xmlns:a16="http://schemas.microsoft.com/office/drawing/2014/main" id="{FA7D14D3-CF92-4B66-A0F1-1BEA9D923504}"/>
              </a:ext>
            </a:extLst>
          </p:cNvPr>
          <p:cNvSpPr/>
          <p:nvPr/>
        </p:nvSpPr>
        <p:spPr>
          <a:xfrm>
            <a:off x="2880360" y="2052017"/>
            <a:ext cx="8229600" cy="954107"/>
          </a:xfrm>
          <a:prstGeom prst="rect">
            <a:avLst/>
          </a:prstGeom>
          <a:solidFill>
            <a:schemeClr val="tx1"/>
          </a:solidFill>
        </p:spPr>
        <p:txBody>
          <a:bodyPr wrap="square">
            <a:spAutoFit/>
          </a:bodyPr>
          <a:lstStyle/>
          <a:p>
            <a:r>
              <a:rPr lang="es-ES_tradnl"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Recolectar información de los sensores ubicados en las instalaciones</a:t>
            </a:r>
            <a:endParaRPr lang="en-US" sz="2800" b="1" dirty="0">
              <a:solidFill>
                <a:schemeClr val="bg1">
                  <a:lumMod val="95000"/>
                </a:schemeClr>
              </a:solidFill>
              <a:latin typeface="Helvetica" panose="020B0604020202020204" pitchFamily="34" charset="0"/>
              <a:cs typeface="Helvetica" panose="020B0604020202020204" pitchFamily="34" charset="0"/>
            </a:endParaRPr>
          </a:p>
        </p:txBody>
      </p:sp>
      <p:sp>
        <p:nvSpPr>
          <p:cNvPr id="12" name="Rectángulo 11">
            <a:extLst>
              <a:ext uri="{FF2B5EF4-FFF2-40B4-BE49-F238E27FC236}">
                <a16:creationId xmlns:a16="http://schemas.microsoft.com/office/drawing/2014/main" id="{4C25728A-4799-4BA7-81FA-08806743F24B}"/>
              </a:ext>
            </a:extLst>
          </p:cNvPr>
          <p:cNvSpPr/>
          <p:nvPr/>
        </p:nvSpPr>
        <p:spPr>
          <a:xfrm>
            <a:off x="2880360" y="3523388"/>
            <a:ext cx="8229600" cy="954107"/>
          </a:xfrm>
          <a:prstGeom prst="rect">
            <a:avLst/>
          </a:prstGeom>
          <a:solidFill>
            <a:schemeClr val="tx1"/>
          </a:solidFill>
        </p:spPr>
        <p:txBody>
          <a:bodyPr wrap="square">
            <a:spAutoFit/>
          </a:bodyPr>
          <a:lstStyle/>
          <a:p>
            <a:r>
              <a:rPr lang="es-ES_tradnl"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Diseñar y entrenar un modelo de </a:t>
            </a:r>
            <a:r>
              <a:rPr lang="en-U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Machine Learning</a:t>
            </a:r>
          </a:p>
        </p:txBody>
      </p:sp>
      <p:pic>
        <p:nvPicPr>
          <p:cNvPr id="10" name="Gráfico 9">
            <a:extLst>
              <a:ext uri="{FF2B5EF4-FFF2-40B4-BE49-F238E27FC236}">
                <a16:creationId xmlns:a16="http://schemas.microsoft.com/office/drawing/2014/main" id="{B466A805-FF38-40C8-A310-FE0CF87E57B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91168" y="4854593"/>
            <a:ext cx="1234440" cy="1234440"/>
          </a:xfrm>
          <a:prstGeom prst="rect">
            <a:avLst/>
          </a:prstGeom>
        </p:spPr>
      </p:pic>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90" y="307987"/>
            <a:ext cx="11069020"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Metodología</a:t>
            </a:r>
            <a:endParaRPr lang="en-GB" sz="4400" b="1" dirty="0">
              <a:solidFill>
                <a:schemeClr val="bg1"/>
              </a:solidFill>
              <a:latin typeface="Arial" panose="020B0604020202020204" pitchFamily="34" charset="0"/>
              <a:cs typeface="Arial" panose="020B0604020202020204" pitchFamily="34" charset="0"/>
            </a:endParaRPr>
          </a:p>
        </p:txBody>
      </p:sp>
      <p:pic>
        <p:nvPicPr>
          <p:cNvPr id="8" name="Gráfico 7">
            <a:extLst>
              <a:ext uri="{FF2B5EF4-FFF2-40B4-BE49-F238E27FC236}">
                <a16:creationId xmlns:a16="http://schemas.microsoft.com/office/drawing/2014/main" id="{261FB0EF-5DEF-4AE7-BCE0-75A2F7F2A70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371600" y="1587500"/>
            <a:ext cx="1234440" cy="1568073"/>
          </a:xfrm>
          <a:prstGeom prst="rect">
            <a:avLst/>
          </a:prstGeom>
        </p:spPr>
      </p:pic>
    </p:spTree>
    <p:extLst>
      <p:ext uri="{BB962C8B-B14F-4D97-AF65-F5344CB8AC3E}">
        <p14:creationId xmlns:p14="http://schemas.microsoft.com/office/powerpoint/2010/main" val="2716313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áfico 5">
            <a:extLst>
              <a:ext uri="{FF2B5EF4-FFF2-40B4-BE49-F238E27FC236}">
                <a16:creationId xmlns:a16="http://schemas.microsoft.com/office/drawing/2014/main" id="{219C49E8-A308-432A-8555-44C18638623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1257" y="1723825"/>
            <a:ext cx="4352767" cy="4407865"/>
          </a:xfrm>
          <a:prstGeom prst="rect">
            <a:avLst/>
          </a:prstGeom>
        </p:spPr>
      </p:pic>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90" y="307987"/>
            <a:ext cx="11069020" cy="769441"/>
          </a:xfrm>
          <a:prstGeom prst="rect">
            <a:avLst/>
          </a:prstGeom>
          <a:noFill/>
        </p:spPr>
        <p:txBody>
          <a:bodyPr wrap="square" rtlCol="0">
            <a:spAutoFit/>
          </a:bodyPr>
          <a:lstStyle/>
          <a:p>
            <a:pPr algn="ctr"/>
            <a:r>
              <a:rPr lang="en-US" sz="4400" b="1" dirty="0">
                <a:solidFill>
                  <a:schemeClr val="bg1"/>
                </a:solidFill>
                <a:latin typeface="Arial" panose="020B0604020202020204" pitchFamily="34" charset="0"/>
                <a:cs typeface="Arial" panose="020B0604020202020204" pitchFamily="34" charset="0"/>
              </a:rPr>
              <a:t>Machine Learning (ML)</a:t>
            </a:r>
          </a:p>
        </p:txBody>
      </p:sp>
      <p:sp>
        <p:nvSpPr>
          <p:cNvPr id="20" name="Rectángulo 19">
            <a:extLst>
              <a:ext uri="{FF2B5EF4-FFF2-40B4-BE49-F238E27FC236}">
                <a16:creationId xmlns:a16="http://schemas.microsoft.com/office/drawing/2014/main" id="{C04EAA28-C98E-4885-8640-BD7518C8C80C}"/>
              </a:ext>
            </a:extLst>
          </p:cNvPr>
          <p:cNvSpPr/>
          <p:nvPr/>
        </p:nvSpPr>
        <p:spPr>
          <a:xfrm>
            <a:off x="4470400" y="1598398"/>
            <a:ext cx="7648490" cy="2369880"/>
          </a:xfrm>
          <a:prstGeom prst="rect">
            <a:avLst/>
          </a:prstGeom>
          <a:solidFill>
            <a:schemeClr val="tx1"/>
          </a:solidFill>
          <a:ln>
            <a:noFill/>
          </a:ln>
        </p:spPr>
        <p:txBody>
          <a:bodyPr wrap="square">
            <a:spAutoFit/>
          </a:bodyPr>
          <a:lstStyle/>
          <a:p>
            <a:r>
              <a:rPr lang="es-ES" sz="2800" b="1" dirty="0">
                <a:solidFill>
                  <a:schemeClr val="bg1"/>
                </a:solidFill>
                <a:latin typeface="Arial" panose="020B0604020202020204" pitchFamily="34" charset="0"/>
                <a:cs typeface="Arial" panose="020B0604020202020204" pitchFamily="34" charset="0"/>
              </a:rPr>
              <a:t>¿Qué es el </a:t>
            </a:r>
            <a:r>
              <a:rPr lang="en-US" sz="2800" b="1" dirty="0">
                <a:solidFill>
                  <a:schemeClr val="bg1"/>
                </a:solidFill>
                <a:latin typeface="Arial" panose="020B0604020202020204" pitchFamily="34" charset="0"/>
                <a:cs typeface="Arial" panose="020B0604020202020204" pitchFamily="34" charset="0"/>
              </a:rPr>
              <a:t>Machine Learning</a:t>
            </a:r>
            <a:r>
              <a:rPr lang="es-ES" sz="2800" b="1" dirty="0">
                <a:solidFill>
                  <a:schemeClr val="bg1"/>
                </a:solidFill>
                <a:latin typeface="Arial" panose="020B0604020202020204" pitchFamily="34" charset="0"/>
                <a:cs typeface="Arial" panose="020B0604020202020204" pitchFamily="34" charset="0"/>
              </a:rPr>
              <a:t>?</a:t>
            </a:r>
          </a:p>
          <a:p>
            <a:endParaRPr lang="es-ES" sz="2000" dirty="0">
              <a:latin typeface="Arial" panose="020B0604020202020204" pitchFamily="34" charset="0"/>
              <a:cs typeface="Arial" panose="020B0604020202020204" pitchFamily="34" charset="0"/>
            </a:endParaRPr>
          </a:p>
          <a:p>
            <a:r>
              <a:rPr lang="es-ES" sz="2000" dirty="0">
                <a:solidFill>
                  <a:schemeClr val="bg1"/>
                </a:solidFill>
                <a:latin typeface="Arial" panose="020B0604020202020204" pitchFamily="34" charset="0"/>
                <a:cs typeface="Arial" panose="020B0604020202020204" pitchFamily="34" charset="0"/>
              </a:rPr>
              <a:t>El </a:t>
            </a:r>
            <a:r>
              <a:rPr lang="en-US" sz="2000" dirty="0">
                <a:solidFill>
                  <a:schemeClr val="bg1"/>
                </a:solidFill>
                <a:latin typeface="Arial" panose="020B0604020202020204" pitchFamily="34" charset="0"/>
                <a:cs typeface="Arial" panose="020B0604020202020204" pitchFamily="34" charset="0"/>
              </a:rPr>
              <a:t>Machine Learning </a:t>
            </a:r>
            <a:r>
              <a:rPr lang="es-ES" sz="2000" dirty="0">
                <a:solidFill>
                  <a:schemeClr val="bg1"/>
                </a:solidFill>
                <a:latin typeface="Arial" panose="020B0604020202020204" pitchFamily="34" charset="0"/>
                <a:cs typeface="Arial" panose="020B0604020202020204" pitchFamily="34" charset="0"/>
              </a:rPr>
              <a:t>(aprendizaje automático) es un subcampo de la computación y una rama de la inteligencia artificial, cuyo objetivo es crear programas capaces de generalizar comportamientos de la información suministrada en forma de ejemplos.</a:t>
            </a:r>
          </a:p>
        </p:txBody>
      </p:sp>
      <p:sp>
        <p:nvSpPr>
          <p:cNvPr id="21" name="Rectángulo 20">
            <a:extLst>
              <a:ext uri="{FF2B5EF4-FFF2-40B4-BE49-F238E27FC236}">
                <a16:creationId xmlns:a16="http://schemas.microsoft.com/office/drawing/2014/main" id="{6B64E4AE-96FD-4B06-A492-28B7A55B7996}"/>
              </a:ext>
            </a:extLst>
          </p:cNvPr>
          <p:cNvSpPr/>
          <p:nvPr/>
        </p:nvSpPr>
        <p:spPr>
          <a:xfrm>
            <a:off x="4470400" y="4133619"/>
            <a:ext cx="7648490" cy="2062103"/>
          </a:xfrm>
          <a:prstGeom prst="rect">
            <a:avLst/>
          </a:prstGeom>
          <a:solidFill>
            <a:schemeClr val="tx1"/>
          </a:solidFill>
          <a:ln>
            <a:noFill/>
          </a:ln>
        </p:spPr>
        <p:txBody>
          <a:bodyPr wrap="square">
            <a:spAutoFit/>
          </a:bodyPr>
          <a:lstStyle/>
          <a:p>
            <a:r>
              <a:rPr kumimoji="0" lang="es-ES" altLang="es-ES" sz="2800" b="1" i="0" u="none" strike="noStrike" cap="none" normalizeH="0" baseline="0" dirty="0">
                <a:ln>
                  <a:noFill/>
                </a:ln>
                <a:solidFill>
                  <a:schemeClr val="bg1"/>
                </a:solidFill>
                <a:effectLst/>
                <a:latin typeface="Arial" panose="020B0604020202020204" pitchFamily="34" charset="0"/>
                <a:cs typeface="Arial" panose="020B0604020202020204" pitchFamily="34" charset="0"/>
              </a:rPr>
              <a:t>¿Qué puede por nosotros?</a:t>
            </a:r>
          </a:p>
          <a:p>
            <a:endParaRPr lang="es-ES" sz="2000" b="1" dirty="0">
              <a:solidFill>
                <a:schemeClr val="bg1"/>
              </a:solidFill>
              <a:latin typeface="Arial" panose="020B0604020202020204" pitchFamily="34" charset="0"/>
              <a:cs typeface="Arial" panose="020B0604020202020204" pitchFamily="34" charset="0"/>
            </a:endParaRPr>
          </a:p>
          <a:p>
            <a:r>
              <a:rPr lang="es-ES" sz="2000" dirty="0">
                <a:solidFill>
                  <a:schemeClr val="bg1"/>
                </a:solidFill>
                <a:latin typeface="Arial" panose="020B0604020202020204" pitchFamily="34" charset="0"/>
                <a:cs typeface="Arial" panose="020B0604020202020204" pitchFamily="34" charset="0"/>
              </a:rPr>
              <a:t>El </a:t>
            </a:r>
            <a:r>
              <a:rPr lang="en-US" sz="2000" dirty="0">
                <a:solidFill>
                  <a:schemeClr val="bg1"/>
                </a:solidFill>
                <a:latin typeface="Arial" panose="020B0604020202020204" pitchFamily="34" charset="0"/>
                <a:cs typeface="Arial" panose="020B0604020202020204" pitchFamily="34" charset="0"/>
              </a:rPr>
              <a:t>Machine Learning</a:t>
            </a:r>
            <a:r>
              <a:rPr lang="es-ES" sz="2000" dirty="0">
                <a:solidFill>
                  <a:schemeClr val="bg1"/>
                </a:solidFill>
                <a:latin typeface="Arial" panose="020B0604020202020204" pitchFamily="34" charset="0"/>
                <a:cs typeface="Arial" panose="020B0604020202020204" pitchFamily="34" charset="0"/>
              </a:rPr>
              <a:t> tiene un gran variedad de aplicaciones, incluyendo: motores de búsqueda, diagnóstico médico, detección de fraude en el uso de tarjetas de crédito, clasificación de secuencias de ADN, videojuegos, etc.</a:t>
            </a:r>
          </a:p>
        </p:txBody>
      </p:sp>
    </p:spTree>
    <p:extLst>
      <p:ext uri="{BB962C8B-B14F-4D97-AF65-F5344CB8AC3E}">
        <p14:creationId xmlns:p14="http://schemas.microsoft.com/office/powerpoint/2010/main" val="6781455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Gráfico 34">
            <a:extLst>
              <a:ext uri="{FF2B5EF4-FFF2-40B4-BE49-F238E27FC236}">
                <a16:creationId xmlns:a16="http://schemas.microsoft.com/office/drawing/2014/main" id="{3CC54516-7CD7-4C69-9395-E519DE67356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05743" y="4493263"/>
            <a:ext cx="1675300" cy="1346653"/>
          </a:xfrm>
          <a:prstGeom prst="rect">
            <a:avLst/>
          </a:prstGeom>
        </p:spPr>
      </p:pic>
      <p:pic>
        <p:nvPicPr>
          <p:cNvPr id="34" name="Gráfico 33">
            <a:extLst>
              <a:ext uri="{FF2B5EF4-FFF2-40B4-BE49-F238E27FC236}">
                <a16:creationId xmlns:a16="http://schemas.microsoft.com/office/drawing/2014/main" id="{01504AA2-3A96-47C6-881A-19539E7108A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13596" y="1717534"/>
            <a:ext cx="1807333" cy="1452784"/>
          </a:xfrm>
          <a:prstGeom prst="rect">
            <a:avLst/>
          </a:prstGeom>
        </p:spPr>
      </p:pic>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ML: ¿Cómo funciona?</a:t>
            </a:r>
            <a:endParaRPr lang="en-GB" sz="4400" b="1" dirty="0">
              <a:solidFill>
                <a:schemeClr val="bg1"/>
              </a:solidFill>
              <a:latin typeface="Arial" panose="020B0604020202020204" pitchFamily="34" charset="0"/>
              <a:cs typeface="Arial" panose="020B0604020202020204" pitchFamily="34" charset="0"/>
            </a:endParaRPr>
          </a:p>
        </p:txBody>
      </p:sp>
      <p:sp>
        <p:nvSpPr>
          <p:cNvPr id="20" name="Rectángulo 19">
            <a:extLst>
              <a:ext uri="{FF2B5EF4-FFF2-40B4-BE49-F238E27FC236}">
                <a16:creationId xmlns:a16="http://schemas.microsoft.com/office/drawing/2014/main" id="{C04EAA28-C98E-4885-8640-BD7518C8C80C}"/>
              </a:ext>
            </a:extLst>
          </p:cNvPr>
          <p:cNvSpPr/>
          <p:nvPr/>
        </p:nvSpPr>
        <p:spPr>
          <a:xfrm>
            <a:off x="4470400" y="1723951"/>
            <a:ext cx="6827902" cy="2246769"/>
          </a:xfrm>
          <a:prstGeom prst="rect">
            <a:avLst/>
          </a:prstGeom>
          <a:solidFill>
            <a:schemeClr val="tx1"/>
          </a:solidFill>
          <a:ln>
            <a:noFill/>
          </a:ln>
        </p:spPr>
        <p:txBody>
          <a:bodyPr wrap="square">
            <a:spAutoFit/>
          </a:bodyPr>
          <a:lstStyle/>
          <a:p>
            <a:r>
              <a:rPr lang="es-ES" sz="2000" dirty="0">
                <a:solidFill>
                  <a:schemeClr val="bg1"/>
                </a:solidFill>
                <a:latin typeface="Arial" panose="020B0604020202020204" pitchFamily="34" charset="0"/>
                <a:cs typeface="Arial" panose="020B0604020202020204" pitchFamily="34" charset="0"/>
              </a:rPr>
              <a:t>Cuando vemos por primera vez el dibujo de un pez no reconoceremos el objeto por que nunca hemos visto algo similar. Si nos explican de que se trata, la próxima vez que veamos  un pez, lo reconoceremos inmediatamente. Esto sucede debido a que de forma inconsciente, nuestro cerebro ha almacenado las características del animal (aletas, cola, escamas, etc.)</a:t>
            </a:r>
          </a:p>
        </p:txBody>
      </p:sp>
      <p:sp>
        <p:nvSpPr>
          <p:cNvPr id="21" name="Rectángulo 20">
            <a:extLst>
              <a:ext uri="{FF2B5EF4-FFF2-40B4-BE49-F238E27FC236}">
                <a16:creationId xmlns:a16="http://schemas.microsoft.com/office/drawing/2014/main" id="{6B64E4AE-96FD-4B06-A492-28B7A55B7996}"/>
              </a:ext>
            </a:extLst>
          </p:cNvPr>
          <p:cNvSpPr/>
          <p:nvPr/>
        </p:nvSpPr>
        <p:spPr>
          <a:xfrm>
            <a:off x="1079126" y="4105446"/>
            <a:ext cx="6466962" cy="2246769"/>
          </a:xfrm>
          <a:prstGeom prst="rect">
            <a:avLst/>
          </a:prstGeom>
          <a:solidFill>
            <a:schemeClr val="tx1"/>
          </a:solidFill>
          <a:ln>
            <a:noFill/>
          </a:ln>
        </p:spPr>
        <p:txBody>
          <a:bodyPr wrap="square">
            <a:spAutoFit/>
          </a:bodyPr>
          <a:lstStyle/>
          <a:p>
            <a:r>
              <a:rPr lang="es-ES" sz="2000" dirty="0">
                <a:solidFill>
                  <a:schemeClr val="bg1"/>
                </a:solidFill>
                <a:latin typeface="Arial" panose="020B0604020202020204" pitchFamily="34" charset="0"/>
                <a:cs typeface="Arial" panose="020B0604020202020204" pitchFamily="34" charset="0"/>
              </a:rPr>
              <a:t>El aprendizaje automático funciona, en la mayoría de los casos, de forma análoga. Al modelo (nuestro cerebro) se le suministra un conjunto de datos etiquetados (pez o no pez) y el modelo “aprende” a reconocer patrones en los datos. Posteriormente ese modelo, gracias a la generalización, será capaz de reconocer peces cuando se los encuentre.</a:t>
            </a:r>
          </a:p>
        </p:txBody>
      </p:sp>
      <p:pic>
        <p:nvPicPr>
          <p:cNvPr id="10" name="Imagen 9">
            <a:extLst>
              <a:ext uri="{FF2B5EF4-FFF2-40B4-BE49-F238E27FC236}">
                <a16:creationId xmlns:a16="http://schemas.microsoft.com/office/drawing/2014/main" id="{D6870FB4-6C24-46C3-BABB-AB1E5334D1C9}"/>
              </a:ext>
            </a:extLst>
          </p:cNvPr>
          <p:cNvPicPr>
            <a:picLocks noChangeAspect="1"/>
          </p:cNvPicPr>
          <p:nvPr/>
        </p:nvPicPr>
        <p:blipFill>
          <a:blip r:embed="rId6"/>
          <a:stretch>
            <a:fillRect/>
          </a:stretch>
        </p:blipFill>
        <p:spPr>
          <a:xfrm>
            <a:off x="1813596" y="3295364"/>
            <a:ext cx="1810454" cy="664268"/>
          </a:xfrm>
          <a:prstGeom prst="rect">
            <a:avLst/>
          </a:prstGeom>
        </p:spPr>
      </p:pic>
      <p:sp>
        <p:nvSpPr>
          <p:cNvPr id="12" name="CuadroTexto 11">
            <a:extLst>
              <a:ext uri="{FF2B5EF4-FFF2-40B4-BE49-F238E27FC236}">
                <a16:creationId xmlns:a16="http://schemas.microsoft.com/office/drawing/2014/main" id="{8C5DBE6F-6276-4EB8-9D0B-8BE23E88E138}"/>
              </a:ext>
            </a:extLst>
          </p:cNvPr>
          <p:cNvSpPr txBox="1"/>
          <p:nvPr/>
        </p:nvSpPr>
        <p:spPr>
          <a:xfrm>
            <a:off x="3405377" y="3212000"/>
            <a:ext cx="438720" cy="830997"/>
          </a:xfrm>
          <a:prstGeom prst="rect">
            <a:avLst/>
          </a:prstGeom>
          <a:noFill/>
        </p:spPr>
        <p:txBody>
          <a:bodyPr wrap="square" rtlCol="0">
            <a:spAutoFit/>
          </a:bodyPr>
          <a:lstStyle/>
          <a:p>
            <a:r>
              <a:rPr lang="en-US" sz="4800" b="1" dirty="0">
                <a:latin typeface="Arial" panose="020B0604020202020204" pitchFamily="34" charset="0"/>
                <a:cs typeface="Arial" panose="020B0604020202020204" pitchFamily="34" charset="0"/>
              </a:rPr>
              <a:t>?</a:t>
            </a:r>
          </a:p>
        </p:txBody>
      </p:sp>
      <p:pic>
        <p:nvPicPr>
          <p:cNvPr id="15" name="Imagen 14">
            <a:extLst>
              <a:ext uri="{FF2B5EF4-FFF2-40B4-BE49-F238E27FC236}">
                <a16:creationId xmlns:a16="http://schemas.microsoft.com/office/drawing/2014/main" id="{34635023-F727-4011-9DDF-8C0321F72362}"/>
              </a:ext>
            </a:extLst>
          </p:cNvPr>
          <p:cNvPicPr>
            <a:picLocks noChangeAspect="1"/>
          </p:cNvPicPr>
          <p:nvPr/>
        </p:nvPicPr>
        <p:blipFill>
          <a:blip r:embed="rId7"/>
          <a:stretch>
            <a:fillRect/>
          </a:stretch>
        </p:blipFill>
        <p:spPr>
          <a:xfrm>
            <a:off x="9396501" y="4375173"/>
            <a:ext cx="1303947" cy="456617"/>
          </a:xfrm>
          <a:prstGeom prst="rect">
            <a:avLst/>
          </a:prstGeom>
          <a:solidFill>
            <a:srgbClr val="FF0000"/>
          </a:solidFill>
        </p:spPr>
      </p:pic>
      <p:pic>
        <p:nvPicPr>
          <p:cNvPr id="22" name="Imagen 21">
            <a:extLst>
              <a:ext uri="{FF2B5EF4-FFF2-40B4-BE49-F238E27FC236}">
                <a16:creationId xmlns:a16="http://schemas.microsoft.com/office/drawing/2014/main" id="{42EB375A-3989-4AA9-8186-C7337F15CDD3}"/>
              </a:ext>
            </a:extLst>
          </p:cNvPr>
          <p:cNvPicPr>
            <a:picLocks noChangeAspect="1"/>
          </p:cNvPicPr>
          <p:nvPr/>
        </p:nvPicPr>
        <p:blipFill>
          <a:blip r:embed="rId8"/>
          <a:stretch>
            <a:fillRect/>
          </a:stretch>
        </p:blipFill>
        <p:spPr>
          <a:xfrm>
            <a:off x="9618317" y="5423848"/>
            <a:ext cx="954958" cy="758348"/>
          </a:xfrm>
          <a:prstGeom prst="rect">
            <a:avLst/>
          </a:prstGeom>
        </p:spPr>
      </p:pic>
      <p:pic>
        <p:nvPicPr>
          <p:cNvPr id="23" name="Gráfico 22">
            <a:extLst>
              <a:ext uri="{FF2B5EF4-FFF2-40B4-BE49-F238E27FC236}">
                <a16:creationId xmlns:a16="http://schemas.microsoft.com/office/drawing/2014/main" id="{7DFD6E55-55CF-4D4B-9B60-F5FA904DA8F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983840" y="4517328"/>
            <a:ext cx="314462" cy="314462"/>
          </a:xfrm>
          <a:prstGeom prst="rect">
            <a:avLst/>
          </a:prstGeom>
        </p:spPr>
      </p:pic>
      <p:pic>
        <p:nvPicPr>
          <p:cNvPr id="24" name="Gráfico 23">
            <a:extLst>
              <a:ext uri="{FF2B5EF4-FFF2-40B4-BE49-F238E27FC236}">
                <a16:creationId xmlns:a16="http://schemas.microsoft.com/office/drawing/2014/main" id="{813458DF-47D1-47A5-AE28-C16E4CD5026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983840" y="5074118"/>
            <a:ext cx="314462" cy="314462"/>
          </a:xfrm>
          <a:prstGeom prst="rect">
            <a:avLst/>
          </a:prstGeom>
        </p:spPr>
      </p:pic>
      <p:pic>
        <p:nvPicPr>
          <p:cNvPr id="2" name="Gráfico 1">
            <a:extLst>
              <a:ext uri="{FF2B5EF4-FFF2-40B4-BE49-F238E27FC236}">
                <a16:creationId xmlns:a16="http://schemas.microsoft.com/office/drawing/2014/main" id="{3651E713-2EC5-44E5-ABB1-E9A20AB0FCCD}"/>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0983840" y="5630908"/>
            <a:ext cx="314462" cy="314462"/>
          </a:xfrm>
          <a:prstGeom prst="rect">
            <a:avLst/>
          </a:prstGeom>
        </p:spPr>
      </p:pic>
      <p:sp>
        <p:nvSpPr>
          <p:cNvPr id="26" name="CuadroTexto 25">
            <a:extLst>
              <a:ext uri="{FF2B5EF4-FFF2-40B4-BE49-F238E27FC236}">
                <a16:creationId xmlns:a16="http://schemas.microsoft.com/office/drawing/2014/main" id="{5EDD7B92-EE03-430B-B3C7-BD803C3C3AA8}"/>
              </a:ext>
            </a:extLst>
          </p:cNvPr>
          <p:cNvSpPr txBox="1"/>
          <p:nvPr/>
        </p:nvSpPr>
        <p:spPr>
          <a:xfrm>
            <a:off x="1415749" y="3212000"/>
            <a:ext cx="438720" cy="830997"/>
          </a:xfrm>
          <a:prstGeom prst="rect">
            <a:avLst/>
          </a:prstGeom>
          <a:noFill/>
        </p:spPr>
        <p:txBody>
          <a:bodyPr wrap="square" rtlCol="0">
            <a:spAutoFit/>
          </a:bodyPr>
          <a:lstStyle/>
          <a:p>
            <a:r>
              <a:rPr lang="en-US" sz="4800" b="1" dirty="0">
                <a:latin typeface="Arial" panose="020B0604020202020204" pitchFamily="34" charset="0"/>
                <a:cs typeface="Arial" panose="020B0604020202020204" pitchFamily="34" charset="0"/>
              </a:rPr>
              <a:t>¿</a:t>
            </a:r>
          </a:p>
        </p:txBody>
      </p:sp>
      <p:pic>
        <p:nvPicPr>
          <p:cNvPr id="13" name="Imagen 12">
            <a:extLst>
              <a:ext uri="{FF2B5EF4-FFF2-40B4-BE49-F238E27FC236}">
                <a16:creationId xmlns:a16="http://schemas.microsoft.com/office/drawing/2014/main" id="{5C389AEB-FE22-470E-AD12-24304F4A303B}"/>
              </a:ext>
            </a:extLst>
          </p:cNvPr>
          <p:cNvPicPr>
            <a:picLocks noChangeAspect="1"/>
          </p:cNvPicPr>
          <p:nvPr/>
        </p:nvPicPr>
        <p:blipFill>
          <a:blip r:embed="rId13"/>
          <a:stretch>
            <a:fillRect/>
          </a:stretch>
        </p:blipFill>
        <p:spPr>
          <a:xfrm>
            <a:off x="9433080" y="4897118"/>
            <a:ext cx="1325433" cy="571933"/>
          </a:xfrm>
          <a:prstGeom prst="rect">
            <a:avLst/>
          </a:prstGeom>
        </p:spPr>
      </p:pic>
    </p:spTree>
    <p:extLst>
      <p:ext uri="{BB962C8B-B14F-4D97-AF65-F5344CB8AC3E}">
        <p14:creationId xmlns:p14="http://schemas.microsoft.com/office/powerpoint/2010/main" val="1850926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Gráfico 48">
            <a:extLst>
              <a:ext uri="{FF2B5EF4-FFF2-40B4-BE49-F238E27FC236}">
                <a16:creationId xmlns:a16="http://schemas.microsoft.com/office/drawing/2014/main" id="{B23A85CE-CFBB-4658-9BFE-F3FAD58C427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70652" y="3084764"/>
            <a:ext cx="1337504" cy="1511032"/>
          </a:xfrm>
          <a:prstGeom prst="rect">
            <a:avLst/>
          </a:prstGeom>
        </p:spPr>
      </p:pic>
      <p:pic>
        <p:nvPicPr>
          <p:cNvPr id="47" name="Gráfico 46">
            <a:extLst>
              <a:ext uri="{FF2B5EF4-FFF2-40B4-BE49-F238E27FC236}">
                <a16:creationId xmlns:a16="http://schemas.microsoft.com/office/drawing/2014/main" id="{9755368D-5B66-4738-92A4-6BECD23C03A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18317" y="4722006"/>
            <a:ext cx="1249039" cy="1211603"/>
          </a:xfrm>
          <a:prstGeom prst="rect">
            <a:avLst/>
          </a:prstGeom>
        </p:spPr>
      </p:pic>
      <p:pic>
        <p:nvPicPr>
          <p:cNvPr id="17" name="Gráfico 16">
            <a:extLst>
              <a:ext uri="{FF2B5EF4-FFF2-40B4-BE49-F238E27FC236}">
                <a16:creationId xmlns:a16="http://schemas.microsoft.com/office/drawing/2014/main" id="{2FBA4643-5C34-4339-ADD7-2666F960CD7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12756" y="1482567"/>
            <a:ext cx="1295400" cy="1419225"/>
          </a:xfrm>
          <a:prstGeom prst="rect">
            <a:avLst/>
          </a:prstGeom>
        </p:spPr>
      </p:pic>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ML: Aplicación</a:t>
            </a:r>
            <a:endParaRPr lang="en-GB" sz="4400" b="1" dirty="0">
              <a:solidFill>
                <a:schemeClr val="bg1"/>
              </a:solidFill>
              <a:latin typeface="Arial" panose="020B0604020202020204" pitchFamily="34" charset="0"/>
              <a:cs typeface="Arial" panose="020B0604020202020204" pitchFamily="34" charset="0"/>
            </a:endParaRPr>
          </a:p>
        </p:txBody>
      </p:sp>
      <p:sp>
        <p:nvSpPr>
          <p:cNvPr id="25" name="Rectángulo 24">
            <a:extLst>
              <a:ext uri="{FF2B5EF4-FFF2-40B4-BE49-F238E27FC236}">
                <a16:creationId xmlns:a16="http://schemas.microsoft.com/office/drawing/2014/main" id="{26625E70-2865-406C-9789-42C02C40C07B}"/>
              </a:ext>
            </a:extLst>
          </p:cNvPr>
          <p:cNvSpPr/>
          <p:nvPr/>
        </p:nvSpPr>
        <p:spPr>
          <a:xfrm>
            <a:off x="2855953" y="2162651"/>
            <a:ext cx="8229600" cy="584775"/>
          </a:xfrm>
          <a:prstGeom prst="rect">
            <a:avLst/>
          </a:prstGeom>
          <a:solidFill>
            <a:schemeClr val="tx1"/>
          </a:solidFill>
        </p:spPr>
        <p:txBody>
          <a:bodyPr wrap="square">
            <a:spAutoFit/>
          </a:bodyPr>
          <a:lstStyle/>
          <a:p>
            <a:pPr algn="ctr"/>
            <a:r>
              <a:rPr lang="es-ES_tradnl" sz="3200" b="1" dirty="0">
                <a:solidFill>
                  <a:schemeClr val="bg1"/>
                </a:solidFill>
                <a:latin typeface="Arial" panose="020B0604020202020204" pitchFamily="34" charset="0"/>
                <a:ea typeface="Times New Roman" panose="02020603050405020304" pitchFamily="18" charset="0"/>
                <a:cs typeface="Arial" panose="020B0604020202020204" pitchFamily="34" charset="0"/>
              </a:rPr>
              <a:t>Adquisición y preparación de los datos</a:t>
            </a:r>
            <a:endParaRPr lang="en-US" sz="3200" b="1" dirty="0">
              <a:solidFill>
                <a:schemeClr val="bg1"/>
              </a:solidFill>
              <a:latin typeface="Helvetica" panose="020B0604020202020204" pitchFamily="34" charset="0"/>
              <a:cs typeface="Helvetica" panose="020B0604020202020204" pitchFamily="34" charset="0"/>
            </a:endParaRPr>
          </a:p>
        </p:txBody>
      </p:sp>
      <p:sp>
        <p:nvSpPr>
          <p:cNvPr id="27" name="Rectángulo 26">
            <a:extLst>
              <a:ext uri="{FF2B5EF4-FFF2-40B4-BE49-F238E27FC236}">
                <a16:creationId xmlns:a16="http://schemas.microsoft.com/office/drawing/2014/main" id="{8C2DF18A-C1FA-42AB-B034-6A91F488896D}"/>
              </a:ext>
            </a:extLst>
          </p:cNvPr>
          <p:cNvSpPr/>
          <p:nvPr/>
        </p:nvSpPr>
        <p:spPr>
          <a:xfrm>
            <a:off x="2855953" y="3674566"/>
            <a:ext cx="8254007" cy="584775"/>
          </a:xfrm>
          <a:prstGeom prst="rect">
            <a:avLst/>
          </a:prstGeom>
          <a:solidFill>
            <a:schemeClr val="tx1"/>
          </a:solidFill>
        </p:spPr>
        <p:txBody>
          <a:bodyPr wrap="square">
            <a:spAutoFit/>
          </a:bodyPr>
          <a:lstStyle/>
          <a:p>
            <a:pPr algn="ctr"/>
            <a:r>
              <a:rPr lang="es-ES_tradnl" sz="3200" b="1" dirty="0">
                <a:solidFill>
                  <a:schemeClr val="bg1"/>
                </a:solidFill>
                <a:latin typeface="Arial" panose="020B0604020202020204" pitchFamily="34" charset="0"/>
                <a:ea typeface="Times New Roman" panose="02020603050405020304" pitchFamily="18" charset="0"/>
                <a:cs typeface="Arial" panose="020B0604020202020204" pitchFamily="34" charset="0"/>
              </a:rPr>
              <a:t>Entrenamiento del modelo</a:t>
            </a:r>
            <a:endParaRPr lang="en-US" sz="3200" b="1" dirty="0">
              <a:solidFill>
                <a:schemeClr val="bg1"/>
              </a:solidFill>
              <a:latin typeface="Arial" panose="020B0604020202020204" pitchFamily="34" charset="0"/>
              <a:cs typeface="Arial" panose="020B0604020202020204" pitchFamily="34" charset="0"/>
            </a:endParaRPr>
          </a:p>
        </p:txBody>
      </p:sp>
      <p:sp>
        <p:nvSpPr>
          <p:cNvPr id="32" name="Rectángulo 31">
            <a:extLst>
              <a:ext uri="{FF2B5EF4-FFF2-40B4-BE49-F238E27FC236}">
                <a16:creationId xmlns:a16="http://schemas.microsoft.com/office/drawing/2014/main" id="{5BBF7E98-A21B-472A-8E30-4FED158F62CC}"/>
              </a:ext>
            </a:extLst>
          </p:cNvPr>
          <p:cNvSpPr/>
          <p:nvPr/>
        </p:nvSpPr>
        <p:spPr>
          <a:xfrm>
            <a:off x="2880360" y="5186479"/>
            <a:ext cx="8254006" cy="584775"/>
          </a:xfrm>
          <a:prstGeom prst="rect">
            <a:avLst/>
          </a:prstGeom>
          <a:solidFill>
            <a:schemeClr val="tx1"/>
          </a:solidFill>
        </p:spPr>
        <p:txBody>
          <a:bodyPr wrap="square">
            <a:spAutoFit/>
          </a:bodyPr>
          <a:lstStyle/>
          <a:p>
            <a:pPr algn="ctr"/>
            <a:r>
              <a:rPr lang="es-ES_tradnl" sz="3200" b="1" dirty="0">
                <a:solidFill>
                  <a:schemeClr val="bg1"/>
                </a:solidFill>
                <a:latin typeface="Arial" panose="020B0604020202020204" pitchFamily="34" charset="0"/>
                <a:ea typeface="Times New Roman" panose="02020603050405020304" pitchFamily="18" charset="0"/>
              </a:rPr>
              <a:t>Validación del modelo</a:t>
            </a:r>
            <a:endParaRPr lang="en-US" sz="3200" b="1" dirty="0">
              <a:solidFill>
                <a:schemeClr val="bg1"/>
              </a:solidFill>
            </a:endParaRPr>
          </a:p>
        </p:txBody>
      </p:sp>
      <p:sp>
        <p:nvSpPr>
          <p:cNvPr id="3" name="Flecha: arriba y abajo 2">
            <a:extLst>
              <a:ext uri="{FF2B5EF4-FFF2-40B4-BE49-F238E27FC236}">
                <a16:creationId xmlns:a16="http://schemas.microsoft.com/office/drawing/2014/main" id="{4A5DE2B0-25CB-4AE3-9273-A211725D4390}"/>
              </a:ext>
            </a:extLst>
          </p:cNvPr>
          <p:cNvSpPr/>
          <p:nvPr/>
        </p:nvSpPr>
        <p:spPr>
          <a:xfrm>
            <a:off x="6268699" y="2768641"/>
            <a:ext cx="631359" cy="884710"/>
          </a:xfrm>
          <a:prstGeom prst="up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lecha: arriba y abajo 38">
            <a:extLst>
              <a:ext uri="{FF2B5EF4-FFF2-40B4-BE49-F238E27FC236}">
                <a16:creationId xmlns:a16="http://schemas.microsoft.com/office/drawing/2014/main" id="{F5A0EA27-6815-4788-8BFE-53E7927130B0}"/>
              </a:ext>
            </a:extLst>
          </p:cNvPr>
          <p:cNvSpPr/>
          <p:nvPr/>
        </p:nvSpPr>
        <p:spPr>
          <a:xfrm>
            <a:off x="6268698" y="4280556"/>
            <a:ext cx="631359" cy="884710"/>
          </a:xfrm>
          <a:prstGeom prst="up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52261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Gráfico 23">
            <a:extLst>
              <a:ext uri="{FF2B5EF4-FFF2-40B4-BE49-F238E27FC236}">
                <a16:creationId xmlns:a16="http://schemas.microsoft.com/office/drawing/2014/main" id="{CC6DD41C-D141-4D8B-8024-BACDA7C3D47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0844" y="1595686"/>
            <a:ext cx="1797535" cy="1785422"/>
          </a:xfrm>
          <a:prstGeom prst="rect">
            <a:avLst/>
          </a:prstGeom>
        </p:spPr>
      </p:pic>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s-ES" sz="4400" b="1" dirty="0">
                <a:solidFill>
                  <a:schemeClr val="bg1"/>
                </a:solidFill>
                <a:latin typeface="Arial" panose="020B0604020202020204" pitchFamily="34" charset="0"/>
                <a:cs typeface="Arial" panose="020B0604020202020204" pitchFamily="34" charset="0"/>
              </a:rPr>
              <a:t>Escenario</a:t>
            </a:r>
            <a:endParaRPr lang="en-GB" sz="4400" b="1" dirty="0">
              <a:solidFill>
                <a:schemeClr val="bg1"/>
              </a:solidFill>
              <a:latin typeface="Arial" panose="020B0604020202020204" pitchFamily="34" charset="0"/>
              <a:cs typeface="Arial" panose="020B0604020202020204" pitchFamily="34" charset="0"/>
            </a:endParaRPr>
          </a:p>
        </p:txBody>
      </p:sp>
      <p:sp>
        <p:nvSpPr>
          <p:cNvPr id="17" name="Rectángulo 16">
            <a:extLst>
              <a:ext uri="{FF2B5EF4-FFF2-40B4-BE49-F238E27FC236}">
                <a16:creationId xmlns:a16="http://schemas.microsoft.com/office/drawing/2014/main" id="{18309DF7-DD6B-45FC-AB70-A592DC273346}"/>
              </a:ext>
            </a:extLst>
          </p:cNvPr>
          <p:cNvSpPr/>
          <p:nvPr/>
        </p:nvSpPr>
        <p:spPr>
          <a:xfrm>
            <a:off x="2880360" y="4994759"/>
            <a:ext cx="8229600" cy="954107"/>
          </a:xfrm>
          <a:prstGeom prst="rect">
            <a:avLst/>
          </a:prstGeom>
          <a:solidFill>
            <a:schemeClr val="tx1"/>
          </a:solidFill>
        </p:spPr>
        <p:txBody>
          <a:bodyPr wrap="square">
            <a:spAutoFit/>
          </a:bodyPr>
          <a:lstStyle/>
          <a:p>
            <a:r>
              <a:rPr lang="es-ES" sz="2800" b="1" dirty="0">
                <a:solidFill>
                  <a:schemeClr val="bg1">
                    <a:lumMod val="95000"/>
                  </a:schemeClr>
                </a:solidFill>
                <a:latin typeface="Arial" panose="020B0604020202020204" pitchFamily="34" charset="0"/>
                <a:ea typeface="Times New Roman" panose="02020603050405020304" pitchFamily="18" charset="0"/>
              </a:rPr>
              <a:t>Se requiere una rápida implantación para instalaciones de nueva creación</a:t>
            </a:r>
            <a:endParaRPr lang="es-ES" sz="2800" b="1" dirty="0">
              <a:solidFill>
                <a:schemeClr val="bg1"/>
              </a:solidFill>
            </a:endParaRPr>
          </a:p>
        </p:txBody>
      </p:sp>
      <p:sp>
        <p:nvSpPr>
          <p:cNvPr id="20" name="Rectángulo 19">
            <a:extLst>
              <a:ext uri="{FF2B5EF4-FFF2-40B4-BE49-F238E27FC236}">
                <a16:creationId xmlns:a16="http://schemas.microsoft.com/office/drawing/2014/main" id="{1303C3EA-1241-438F-87C2-2EAAF0309977}"/>
              </a:ext>
            </a:extLst>
          </p:cNvPr>
          <p:cNvSpPr/>
          <p:nvPr/>
        </p:nvSpPr>
        <p:spPr>
          <a:xfrm>
            <a:off x="2880360" y="2052017"/>
            <a:ext cx="8229600" cy="954107"/>
          </a:xfrm>
          <a:prstGeom prst="rect">
            <a:avLst/>
          </a:prstGeom>
          <a:solidFill>
            <a:schemeClr val="tx1"/>
          </a:solidFill>
        </p:spPr>
        <p:txBody>
          <a:bodyPr wrap="square">
            <a:spAutoFit/>
          </a:bodyPr>
          <a:lstStyle/>
          <a:p>
            <a:r>
              <a:rPr lang="es-ES_tradnl"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Empresa multinacional con instalaciones a lo largo de todo el mundo</a:t>
            </a:r>
            <a:endParaRPr lang="en-US" sz="2800" b="1" dirty="0">
              <a:solidFill>
                <a:schemeClr val="bg1">
                  <a:lumMod val="95000"/>
                </a:schemeClr>
              </a:solidFill>
              <a:latin typeface="Helvetica" panose="020B0604020202020204" pitchFamily="34" charset="0"/>
              <a:cs typeface="Helvetica" panose="020B0604020202020204" pitchFamily="34" charset="0"/>
            </a:endParaRPr>
          </a:p>
        </p:txBody>
      </p:sp>
      <p:sp>
        <p:nvSpPr>
          <p:cNvPr id="21" name="Rectángulo 20">
            <a:extLst>
              <a:ext uri="{FF2B5EF4-FFF2-40B4-BE49-F238E27FC236}">
                <a16:creationId xmlns:a16="http://schemas.microsoft.com/office/drawing/2014/main" id="{FF568042-04F9-450A-A878-201FA3976333}"/>
              </a:ext>
            </a:extLst>
          </p:cNvPr>
          <p:cNvSpPr/>
          <p:nvPr/>
        </p:nvSpPr>
        <p:spPr>
          <a:xfrm>
            <a:off x="2880360" y="3523388"/>
            <a:ext cx="8229600" cy="954107"/>
          </a:xfrm>
          <a:prstGeom prst="rect">
            <a:avLst/>
          </a:prstGeom>
          <a:solidFill>
            <a:schemeClr val="tx1"/>
          </a:solidFill>
        </p:spPr>
        <p:txBody>
          <a:bodyPr wrap="square">
            <a:spAutoFit/>
          </a:bodyPr>
          <a:lstStyle/>
          <a:p>
            <a:r>
              <a:rPr lang="es-ES" sz="2800" b="1" dirty="0">
                <a:solidFill>
                  <a:schemeClr val="bg1">
                    <a:lumMod val="95000"/>
                  </a:schemeClr>
                </a:solidFill>
                <a:latin typeface="Arial" panose="020B0604020202020204" pitchFamily="34" charset="0"/>
                <a:ea typeface="Times New Roman" panose="02020603050405020304" pitchFamily="18" charset="0"/>
                <a:cs typeface="Arial" panose="020B0604020202020204" pitchFamily="34" charset="0"/>
              </a:rPr>
              <a:t>Acceso restringido a los datos, únicamente accesibles de forma local</a:t>
            </a:r>
          </a:p>
        </p:txBody>
      </p:sp>
      <p:pic>
        <p:nvPicPr>
          <p:cNvPr id="6" name="Gráfico 5">
            <a:extLst>
              <a:ext uri="{FF2B5EF4-FFF2-40B4-BE49-F238E27FC236}">
                <a16:creationId xmlns:a16="http://schemas.microsoft.com/office/drawing/2014/main" id="{27223263-0ECE-42A1-9620-08EB57F595E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563240" y="3539927"/>
            <a:ext cx="938751" cy="954108"/>
          </a:xfrm>
          <a:prstGeom prst="rect">
            <a:avLst/>
          </a:prstGeom>
        </p:spPr>
      </p:pic>
      <p:pic>
        <p:nvPicPr>
          <p:cNvPr id="7" name="Gráfico 6">
            <a:extLst>
              <a:ext uri="{FF2B5EF4-FFF2-40B4-BE49-F238E27FC236}">
                <a16:creationId xmlns:a16="http://schemas.microsoft.com/office/drawing/2014/main" id="{54592C08-95E0-46B4-AF80-91F899B6ED7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49868" y="4597400"/>
            <a:ext cx="1338416" cy="1351466"/>
          </a:xfrm>
          <a:prstGeom prst="rect">
            <a:avLst/>
          </a:prstGeom>
        </p:spPr>
      </p:pic>
    </p:spTree>
    <p:extLst>
      <p:ext uri="{BB962C8B-B14F-4D97-AF65-F5344CB8AC3E}">
        <p14:creationId xmlns:p14="http://schemas.microsoft.com/office/powerpoint/2010/main" val="1175659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ángulo 45">
            <a:extLst>
              <a:ext uri="{FF2B5EF4-FFF2-40B4-BE49-F238E27FC236}">
                <a16:creationId xmlns:a16="http://schemas.microsoft.com/office/drawing/2014/main" id="{346FA26A-BE11-490C-87C0-1C81799C1AF2}"/>
              </a:ext>
            </a:extLst>
          </p:cNvPr>
          <p:cNvSpPr/>
          <p:nvPr/>
        </p:nvSpPr>
        <p:spPr>
          <a:xfrm>
            <a:off x="9020213" y="3589380"/>
            <a:ext cx="2681734" cy="2447926"/>
          </a:xfrm>
          <a:prstGeom prst="rect">
            <a:avLst/>
          </a:prstGeom>
          <a:solidFill>
            <a:schemeClr val="accent4">
              <a:lumMod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5" name="Rectángulo 44">
            <a:extLst>
              <a:ext uri="{FF2B5EF4-FFF2-40B4-BE49-F238E27FC236}">
                <a16:creationId xmlns:a16="http://schemas.microsoft.com/office/drawing/2014/main" id="{72EF8435-CABD-428A-A678-5AF0BAB5F610}"/>
              </a:ext>
            </a:extLst>
          </p:cNvPr>
          <p:cNvSpPr/>
          <p:nvPr/>
        </p:nvSpPr>
        <p:spPr>
          <a:xfrm>
            <a:off x="6164127" y="3590925"/>
            <a:ext cx="2681734" cy="2447926"/>
          </a:xfrm>
          <a:prstGeom prst="rect">
            <a:avLst/>
          </a:prstGeom>
          <a:solidFill>
            <a:schemeClr val="accent5">
              <a:lumMod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4" name="Rectángulo 43">
            <a:extLst>
              <a:ext uri="{FF2B5EF4-FFF2-40B4-BE49-F238E27FC236}">
                <a16:creationId xmlns:a16="http://schemas.microsoft.com/office/drawing/2014/main" id="{A60AD939-E6DD-4A82-A9ED-20DD9D196AC8}"/>
              </a:ext>
            </a:extLst>
          </p:cNvPr>
          <p:cNvSpPr/>
          <p:nvPr/>
        </p:nvSpPr>
        <p:spPr>
          <a:xfrm>
            <a:off x="3308041" y="3590925"/>
            <a:ext cx="2681734" cy="2447926"/>
          </a:xfrm>
          <a:prstGeom prst="rect">
            <a:avLst/>
          </a:prstGeom>
          <a:solidFill>
            <a:schemeClr val="accent2">
              <a:lumMod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3" name="Rectángulo 42">
            <a:extLst>
              <a:ext uri="{FF2B5EF4-FFF2-40B4-BE49-F238E27FC236}">
                <a16:creationId xmlns:a16="http://schemas.microsoft.com/office/drawing/2014/main" id="{3DF616E9-E684-44A0-BF5C-667E09CC8BE1}"/>
              </a:ext>
            </a:extLst>
          </p:cNvPr>
          <p:cNvSpPr/>
          <p:nvPr/>
        </p:nvSpPr>
        <p:spPr>
          <a:xfrm>
            <a:off x="502927" y="3590925"/>
            <a:ext cx="2681734" cy="2447926"/>
          </a:xfrm>
          <a:prstGeom prst="rect">
            <a:avLst/>
          </a:prstGeom>
          <a:solidFill>
            <a:schemeClr val="accent6">
              <a:lumMod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361965A-99CA-4F4E-ACD0-7087256D186D}"/>
              </a:ext>
            </a:extLst>
          </p:cNvPr>
          <p:cNvSpPr txBox="1"/>
          <p:nvPr/>
        </p:nvSpPr>
        <p:spPr>
          <a:xfrm>
            <a:off x="9954229" y="6361063"/>
            <a:ext cx="2037144" cy="276999"/>
          </a:xfrm>
          <a:prstGeom prst="rect">
            <a:avLst/>
          </a:prstGeom>
          <a:solidFill>
            <a:schemeClr val="tx1">
              <a:lumMod val="95000"/>
              <a:lumOff val="5000"/>
            </a:schemeClr>
          </a:solidFill>
        </p:spPr>
        <p:txBody>
          <a:bodyPr wrap="square" rtlCol="0">
            <a:spAutoFit/>
          </a:bodyPr>
          <a:lstStyle/>
          <a:p>
            <a:pPr algn="ctr">
              <a:spcAft>
                <a:spcPts val="600"/>
              </a:spcAft>
            </a:pPr>
            <a:r>
              <a:rPr lang="es-ES" sz="1200" b="1" dirty="0">
                <a:solidFill>
                  <a:schemeClr val="bg1"/>
                </a:solidFill>
                <a:latin typeface="Helvetica" panose="020B0604020202020204" pitchFamily="34" charset="0"/>
                <a:cs typeface="Helvetica" panose="020B0604020202020204" pitchFamily="34" charset="0"/>
              </a:rPr>
              <a:t>Darío M. García Carretero</a:t>
            </a:r>
            <a:endParaRPr lang="en-GB" sz="1200" b="1" dirty="0">
              <a:solidFill>
                <a:schemeClr val="bg1"/>
              </a:solidFill>
              <a:latin typeface="Helvetica" panose="020B0604020202020204" pitchFamily="34" charset="0"/>
              <a:cs typeface="Helvetica" panose="020B0604020202020204" pitchFamily="34" charset="0"/>
            </a:endParaRPr>
          </a:p>
        </p:txBody>
      </p:sp>
      <p:sp>
        <p:nvSpPr>
          <p:cNvPr id="16" name="Rectangle 6">
            <a:extLst>
              <a:ext uri="{FF2B5EF4-FFF2-40B4-BE49-F238E27FC236}">
                <a16:creationId xmlns:a16="http://schemas.microsoft.com/office/drawing/2014/main" id="{9EC5CB48-379E-4C4E-A901-CAD6EBA7ABD6}"/>
              </a:ext>
            </a:extLst>
          </p:cNvPr>
          <p:cNvSpPr/>
          <p:nvPr/>
        </p:nvSpPr>
        <p:spPr>
          <a:xfrm>
            <a:off x="1049868" y="48859"/>
            <a:ext cx="11069022" cy="12706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pic>
        <p:nvPicPr>
          <p:cNvPr id="18" name="Picture 3" descr="A picture containing drawing&#10;&#10;Description automatically generated">
            <a:extLst>
              <a:ext uri="{FF2B5EF4-FFF2-40B4-BE49-F238E27FC236}">
                <a16:creationId xmlns:a16="http://schemas.microsoft.com/office/drawing/2014/main" id="{2C509927-62F3-4DBC-9421-0218CB778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1" y="48859"/>
            <a:ext cx="897733" cy="1287699"/>
          </a:xfrm>
          <a:prstGeom prst="rect">
            <a:avLst/>
          </a:prstGeom>
        </p:spPr>
      </p:pic>
      <p:sp>
        <p:nvSpPr>
          <p:cNvPr id="19" name="TextBox 7">
            <a:extLst>
              <a:ext uri="{FF2B5EF4-FFF2-40B4-BE49-F238E27FC236}">
                <a16:creationId xmlns:a16="http://schemas.microsoft.com/office/drawing/2014/main" id="{034445C9-B371-4D08-A6EF-240C6889BE14}"/>
              </a:ext>
            </a:extLst>
          </p:cNvPr>
          <p:cNvSpPr txBox="1"/>
          <p:nvPr/>
        </p:nvSpPr>
        <p:spPr>
          <a:xfrm>
            <a:off x="561489" y="307987"/>
            <a:ext cx="11429883" cy="769441"/>
          </a:xfrm>
          <a:prstGeom prst="rect">
            <a:avLst/>
          </a:prstGeom>
          <a:noFill/>
        </p:spPr>
        <p:txBody>
          <a:bodyPr wrap="square" rtlCol="0">
            <a:spAutoFit/>
          </a:bodyPr>
          <a:lstStyle/>
          <a:p>
            <a:pPr algn="ctr"/>
            <a:r>
              <a:rPr lang="en-US" sz="4400" b="1" dirty="0">
                <a:solidFill>
                  <a:schemeClr val="bg1"/>
                </a:solidFill>
                <a:latin typeface="Arial" panose="020B0604020202020204" pitchFamily="34" charset="0"/>
                <a:cs typeface="Arial" panose="020B0604020202020204" pitchFamily="34" charset="0"/>
              </a:rPr>
              <a:t>Federated Learning</a:t>
            </a:r>
          </a:p>
        </p:txBody>
      </p:sp>
      <p:sp>
        <p:nvSpPr>
          <p:cNvPr id="12" name="Rectángulo 11">
            <a:extLst>
              <a:ext uri="{FF2B5EF4-FFF2-40B4-BE49-F238E27FC236}">
                <a16:creationId xmlns:a16="http://schemas.microsoft.com/office/drawing/2014/main" id="{AB9F8B88-4DAB-43EA-B0AB-CFE907318DF6}"/>
              </a:ext>
            </a:extLst>
          </p:cNvPr>
          <p:cNvSpPr/>
          <p:nvPr/>
        </p:nvSpPr>
        <p:spPr>
          <a:xfrm>
            <a:off x="1802883" y="1817570"/>
            <a:ext cx="10188489" cy="1200329"/>
          </a:xfrm>
          <a:prstGeom prst="rect">
            <a:avLst/>
          </a:prstGeom>
          <a:solidFill>
            <a:schemeClr val="tx1"/>
          </a:solidFill>
          <a:ln>
            <a:noFill/>
          </a:ln>
        </p:spPr>
        <p:txBody>
          <a:bodyPr wrap="square">
            <a:spAutoFit/>
          </a:bodyPr>
          <a:lstStyle/>
          <a:p>
            <a:r>
              <a:rPr lang="es-ES" sz="2400" dirty="0">
                <a:solidFill>
                  <a:schemeClr val="bg1"/>
                </a:solidFill>
                <a:latin typeface="Arial" panose="020B0604020202020204" pitchFamily="34" charset="0"/>
                <a:cs typeface="Arial" panose="020B0604020202020204" pitchFamily="34" charset="0"/>
              </a:rPr>
              <a:t>El aprendizaje federado es una técnica de aprendizaje automático que entrena un algoritmo a través de múltiples dispositivos o servidores sin intercambiar datos entre ellos.</a:t>
            </a:r>
          </a:p>
        </p:txBody>
      </p:sp>
      <p:sp>
        <p:nvSpPr>
          <p:cNvPr id="2" name="Rectangle 2">
            <a:extLst>
              <a:ext uri="{FF2B5EF4-FFF2-40B4-BE49-F238E27FC236}">
                <a16:creationId xmlns:a16="http://schemas.microsoft.com/office/drawing/2014/main" id="{A692C887-AF75-4C9F-9AA8-F516F07458F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pic>
        <p:nvPicPr>
          <p:cNvPr id="22" name="Gráfico 21">
            <a:extLst>
              <a:ext uri="{FF2B5EF4-FFF2-40B4-BE49-F238E27FC236}">
                <a16:creationId xmlns:a16="http://schemas.microsoft.com/office/drawing/2014/main" id="{BEFB6035-2753-4858-A442-9050E227FDD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3111" y="1595616"/>
            <a:ext cx="1569661" cy="1569661"/>
          </a:xfrm>
          <a:prstGeom prst="rect">
            <a:avLst/>
          </a:prstGeom>
        </p:spPr>
      </p:pic>
      <p:sp>
        <p:nvSpPr>
          <p:cNvPr id="38" name="CuadroTexto 37">
            <a:extLst>
              <a:ext uri="{FF2B5EF4-FFF2-40B4-BE49-F238E27FC236}">
                <a16:creationId xmlns:a16="http://schemas.microsoft.com/office/drawing/2014/main" id="{0849096D-D39E-4212-8EFD-4C7393BAFDB4}"/>
              </a:ext>
            </a:extLst>
          </p:cNvPr>
          <p:cNvSpPr txBox="1"/>
          <p:nvPr/>
        </p:nvSpPr>
        <p:spPr>
          <a:xfrm>
            <a:off x="564233" y="3472046"/>
            <a:ext cx="547934" cy="830997"/>
          </a:xfrm>
          <a:prstGeom prst="rect">
            <a:avLst/>
          </a:prstGeom>
          <a:noFill/>
        </p:spPr>
        <p:txBody>
          <a:bodyPr wrap="square" rtlCol="0">
            <a:spAutoFit/>
          </a:bodyPr>
          <a:lstStyle/>
          <a:p>
            <a:r>
              <a:rPr lang="es-ES" sz="4800" b="1" dirty="0">
                <a:solidFill>
                  <a:schemeClr val="bg1"/>
                </a:solidFill>
                <a:latin typeface="Arial" panose="020B0604020202020204" pitchFamily="34" charset="0"/>
                <a:cs typeface="Arial" panose="020B0604020202020204" pitchFamily="34" charset="0"/>
              </a:rPr>
              <a:t>1</a:t>
            </a:r>
            <a:endParaRPr lang="en-US" sz="4800" b="1" dirty="0">
              <a:solidFill>
                <a:schemeClr val="bg1"/>
              </a:solidFill>
              <a:latin typeface="Arial" panose="020B0604020202020204" pitchFamily="34" charset="0"/>
              <a:cs typeface="Arial" panose="020B0604020202020204" pitchFamily="34" charset="0"/>
            </a:endParaRPr>
          </a:p>
        </p:txBody>
      </p:sp>
      <p:sp>
        <p:nvSpPr>
          <p:cNvPr id="40" name="CuadroTexto 39">
            <a:extLst>
              <a:ext uri="{FF2B5EF4-FFF2-40B4-BE49-F238E27FC236}">
                <a16:creationId xmlns:a16="http://schemas.microsoft.com/office/drawing/2014/main" id="{E089FAEF-F486-4DA6-A615-13A7ADBC05B9}"/>
              </a:ext>
            </a:extLst>
          </p:cNvPr>
          <p:cNvSpPr txBox="1"/>
          <p:nvPr/>
        </p:nvSpPr>
        <p:spPr>
          <a:xfrm>
            <a:off x="6199321" y="3472046"/>
            <a:ext cx="547934" cy="830997"/>
          </a:xfrm>
          <a:prstGeom prst="rect">
            <a:avLst/>
          </a:prstGeom>
          <a:noFill/>
        </p:spPr>
        <p:txBody>
          <a:bodyPr wrap="square" rtlCol="0">
            <a:spAutoFit/>
          </a:bodyPr>
          <a:lstStyle/>
          <a:p>
            <a:r>
              <a:rPr lang="es-ES" sz="4800" b="1" dirty="0">
                <a:solidFill>
                  <a:schemeClr val="bg1"/>
                </a:solidFill>
                <a:latin typeface="Arial" panose="020B0604020202020204" pitchFamily="34" charset="0"/>
                <a:cs typeface="Arial" panose="020B0604020202020204" pitchFamily="34" charset="0"/>
              </a:rPr>
              <a:t>3</a:t>
            </a:r>
            <a:endParaRPr lang="en-US" sz="4800" b="1" dirty="0">
              <a:solidFill>
                <a:schemeClr val="bg1"/>
              </a:solidFill>
              <a:latin typeface="Arial" panose="020B0604020202020204" pitchFamily="34" charset="0"/>
              <a:cs typeface="Arial" panose="020B0604020202020204" pitchFamily="34" charset="0"/>
            </a:endParaRPr>
          </a:p>
        </p:txBody>
      </p:sp>
      <p:sp>
        <p:nvSpPr>
          <p:cNvPr id="39" name="CuadroTexto 38">
            <a:extLst>
              <a:ext uri="{FF2B5EF4-FFF2-40B4-BE49-F238E27FC236}">
                <a16:creationId xmlns:a16="http://schemas.microsoft.com/office/drawing/2014/main" id="{A4BD348C-3378-4AFF-8E12-8F919E1C7300}"/>
              </a:ext>
            </a:extLst>
          </p:cNvPr>
          <p:cNvSpPr txBox="1"/>
          <p:nvPr/>
        </p:nvSpPr>
        <p:spPr>
          <a:xfrm>
            <a:off x="3357012" y="3472046"/>
            <a:ext cx="547934" cy="830997"/>
          </a:xfrm>
          <a:prstGeom prst="rect">
            <a:avLst/>
          </a:prstGeom>
          <a:noFill/>
        </p:spPr>
        <p:txBody>
          <a:bodyPr wrap="square" rtlCol="0">
            <a:spAutoFit/>
          </a:bodyPr>
          <a:lstStyle/>
          <a:p>
            <a:r>
              <a:rPr lang="es-ES" sz="4800" b="1" dirty="0">
                <a:solidFill>
                  <a:schemeClr val="bg1"/>
                </a:solidFill>
                <a:latin typeface="Arial" panose="020B0604020202020204" pitchFamily="34" charset="0"/>
                <a:cs typeface="Arial" panose="020B0604020202020204" pitchFamily="34" charset="0"/>
              </a:rPr>
              <a:t>2</a:t>
            </a:r>
            <a:endParaRPr lang="en-US" sz="4800" b="1" dirty="0">
              <a:solidFill>
                <a:schemeClr val="bg1"/>
              </a:solidFill>
              <a:latin typeface="Arial" panose="020B0604020202020204" pitchFamily="34" charset="0"/>
              <a:cs typeface="Arial" panose="020B0604020202020204" pitchFamily="34" charset="0"/>
            </a:endParaRPr>
          </a:p>
        </p:txBody>
      </p:sp>
      <p:sp>
        <p:nvSpPr>
          <p:cNvPr id="41" name="CuadroTexto 40">
            <a:extLst>
              <a:ext uri="{FF2B5EF4-FFF2-40B4-BE49-F238E27FC236}">
                <a16:creationId xmlns:a16="http://schemas.microsoft.com/office/drawing/2014/main" id="{79E7A24D-77A4-4382-9E97-7BAE1D235EE2}"/>
              </a:ext>
            </a:extLst>
          </p:cNvPr>
          <p:cNvSpPr txBox="1"/>
          <p:nvPr/>
        </p:nvSpPr>
        <p:spPr>
          <a:xfrm>
            <a:off x="9054965" y="3472046"/>
            <a:ext cx="547934" cy="830997"/>
          </a:xfrm>
          <a:prstGeom prst="rect">
            <a:avLst/>
          </a:prstGeom>
          <a:noFill/>
        </p:spPr>
        <p:txBody>
          <a:bodyPr wrap="square" rtlCol="0">
            <a:spAutoFit/>
          </a:bodyPr>
          <a:lstStyle/>
          <a:p>
            <a:r>
              <a:rPr lang="es-ES" sz="4800" b="1" dirty="0">
                <a:solidFill>
                  <a:schemeClr val="bg1"/>
                </a:solidFill>
                <a:latin typeface="Arial" panose="020B0604020202020204" pitchFamily="34" charset="0"/>
                <a:cs typeface="Arial" panose="020B0604020202020204" pitchFamily="34" charset="0"/>
              </a:rPr>
              <a:t>4</a:t>
            </a:r>
            <a:endParaRPr lang="en-US" sz="4800" b="1" dirty="0">
              <a:solidFill>
                <a:schemeClr val="bg1"/>
              </a:solidFill>
              <a:latin typeface="Arial" panose="020B0604020202020204" pitchFamily="34" charset="0"/>
              <a:cs typeface="Arial" panose="020B0604020202020204" pitchFamily="34" charset="0"/>
            </a:endParaRPr>
          </a:p>
        </p:txBody>
      </p:sp>
      <p:pic>
        <p:nvPicPr>
          <p:cNvPr id="49" name="Gráfico 48">
            <a:extLst>
              <a:ext uri="{FF2B5EF4-FFF2-40B4-BE49-F238E27FC236}">
                <a16:creationId xmlns:a16="http://schemas.microsoft.com/office/drawing/2014/main" id="{A9FAAF7C-D71B-40DC-833A-9CBA6998F33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90090" y="3694812"/>
            <a:ext cx="10687535" cy="2212316"/>
          </a:xfrm>
          <a:prstGeom prst="rect">
            <a:avLst/>
          </a:prstGeom>
        </p:spPr>
      </p:pic>
    </p:spTree>
    <p:extLst>
      <p:ext uri="{BB962C8B-B14F-4D97-AF65-F5344CB8AC3E}">
        <p14:creationId xmlns:p14="http://schemas.microsoft.com/office/powerpoint/2010/main" val="78975018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3991</TotalTime>
  <Words>981</Words>
  <Application>Microsoft Office PowerPoint</Application>
  <PresentationFormat>Widescreen</PresentationFormat>
  <Paragraphs>224</Paragraphs>
  <Slides>22</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Helvetica</vt:lpstr>
      <vt:lpstr>Times New Roman</vt:lpstr>
      <vt:lpstr>Office Theme</vt:lpstr>
      <vt:lpstr>Detección de eventos anómalos en un entorno industrial mediante el uso de técnicas de Federated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Detección de eventos anómalos en un entorno industrial mediante el uso de técnicas de Federated Learning</dc:title>
  <dc:creator>Darío M.</dc:creator>
  <cp:lastModifiedBy>Darío M.</cp:lastModifiedBy>
  <cp:revision>159</cp:revision>
  <dcterms:created xsi:type="dcterms:W3CDTF">2020-01-05T19:56:00Z</dcterms:created>
  <dcterms:modified xsi:type="dcterms:W3CDTF">2020-01-11T16:40:10Z</dcterms:modified>
</cp:coreProperties>
</file>